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4" r:id="rId3"/>
    <p:sldId id="399" r:id="rId4"/>
    <p:sldId id="400" r:id="rId5"/>
    <p:sldId id="389" r:id="rId6"/>
    <p:sldId id="386" r:id="rId7"/>
    <p:sldId id="387" r:id="rId8"/>
    <p:sldId id="385" r:id="rId9"/>
    <p:sldId id="388" r:id="rId10"/>
    <p:sldId id="288" r:id="rId11"/>
    <p:sldId id="401" r:id="rId12"/>
    <p:sldId id="402" r:id="rId13"/>
    <p:sldId id="403" r:id="rId14"/>
    <p:sldId id="390" r:id="rId15"/>
    <p:sldId id="395" r:id="rId16"/>
    <p:sldId id="406" r:id="rId17"/>
    <p:sldId id="407" r:id="rId18"/>
    <p:sldId id="393" r:id="rId19"/>
    <p:sldId id="391" r:id="rId20"/>
    <p:sldId id="392" r:id="rId21"/>
    <p:sldId id="394" r:id="rId22"/>
    <p:sldId id="397" r:id="rId23"/>
    <p:sldId id="375" r:id="rId24"/>
    <p:sldId id="378" r:id="rId25"/>
    <p:sldId id="398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  <p:sldId id="382" r:id="rId55"/>
    <p:sldId id="383" r:id="rId56"/>
    <p:sldId id="384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11" autoAdjust="0"/>
  </p:normalViewPr>
  <p:slideViewPr>
    <p:cSldViewPr snapToGrid="0">
      <p:cViewPr varScale="1">
        <p:scale>
          <a:sx n="141" d="100"/>
          <a:sy n="141" d="100"/>
        </p:scale>
        <p:origin x="10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56793-A4E3-482C-9296-F60AABC051CA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5B54A-49E6-4025-B5DA-B4C5A6120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04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593E3-2F31-466E-BC22-0EAFC3AEA878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74257-AD56-4CED-95E7-EBD564BCC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83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DD5FC7-B0C3-402C-9975-A94D21AECED5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en-US" altLang="zh-CN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47339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DCD668C-1D97-405A-818D-7A04D27F9480}" type="slidenum">
              <a:rPr lang="en-US" altLang="zh-CN" smtClean="0">
                <a:latin typeface="Arial" panose="020B0604020202020204" pitchFamily="34" charset="0"/>
              </a:rPr>
              <a:pPr/>
              <a:t>16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6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730D584-89AD-41EC-AB1B-22DEEFEAA582}" type="slidenum">
              <a:rPr lang="en-US" altLang="zh-CN" smtClean="0"/>
              <a:pPr>
                <a:spcBef>
                  <a:spcPct val="0"/>
                </a:spcBef>
              </a:pPr>
              <a:t>19</a:t>
            </a:fld>
            <a:endParaRPr lang="en-US" altLang="zh-CN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2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6FC9C71-0C09-42CE-B4DB-EA580737065C}" type="slidenum">
              <a:rPr lang="en-US" altLang="zh-CN" smtClean="0"/>
              <a:pPr>
                <a:spcBef>
                  <a:spcPct val="0"/>
                </a:spcBef>
              </a:pPr>
              <a:t>20</a:t>
            </a:fld>
            <a:endParaRPr lang="en-US" altLang="zh-CN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2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74257-AD56-4CED-95E7-EBD564BCCA7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054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E89DF3-B58D-4EB5-9D4D-194582477137}" type="slidenum">
              <a:rPr lang="en-US" altLang="zh-CN" smtClean="0"/>
              <a:pPr>
                <a:spcBef>
                  <a:spcPct val="0"/>
                </a:spcBef>
              </a:pPr>
              <a:t>26</a:t>
            </a:fld>
            <a:endParaRPr lang="en-US" altLang="zh-CN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62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1049CB8-9797-4BBE-895E-F88D4ABB0701}" type="slidenum">
              <a:rPr lang="en-US" altLang="zh-CN" smtClean="0"/>
              <a:pPr>
                <a:spcBef>
                  <a:spcPct val="0"/>
                </a:spcBef>
              </a:pPr>
              <a:t>27</a:t>
            </a:fld>
            <a:endParaRPr lang="en-US" altLang="zh-CN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60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883E38-47B0-4A73-B568-FA888DCD5F1D}" type="slidenum">
              <a:rPr lang="en-US" altLang="zh-CN" smtClean="0"/>
              <a:pPr>
                <a:spcBef>
                  <a:spcPct val="0"/>
                </a:spcBef>
              </a:pPr>
              <a:t>28</a:t>
            </a:fld>
            <a:endParaRPr lang="en-US" altLang="zh-CN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51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09744E7-0AE1-4EE7-A653-A1279C620C8E}" type="slidenum">
              <a:rPr lang="en-US" altLang="zh-CN" smtClean="0"/>
              <a:pPr>
                <a:spcBef>
                  <a:spcPct val="0"/>
                </a:spcBef>
              </a:pPr>
              <a:t>39</a:t>
            </a:fld>
            <a:endParaRPr lang="en-US" altLang="zh-CN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74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041C3E3-6008-4C62-8247-1773C66949D7}" type="slidenum">
              <a:rPr lang="en-US" altLang="zh-CN" smtClean="0"/>
              <a:pPr>
                <a:spcBef>
                  <a:spcPct val="0"/>
                </a:spcBef>
              </a:pPr>
              <a:t>45</a:t>
            </a:fld>
            <a:endParaRPr lang="en-US" altLang="zh-CN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692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DB442A7-B40F-461F-80A3-03B3F7D3A0AA}" type="slidenum">
              <a:rPr lang="en-US" altLang="zh-CN" smtClean="0">
                <a:latin typeface="Arial" panose="020B0604020202020204" pitchFamily="34" charset="0"/>
              </a:rPr>
              <a:pPr/>
              <a:t>46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3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716D8EB-0874-425E-9FEB-8E399E918308}" type="slidenum">
              <a:rPr lang="en-US" altLang="zh-CN" smtClean="0"/>
              <a:pPr>
                <a:spcBef>
                  <a:spcPct val="0"/>
                </a:spcBef>
              </a:pPr>
              <a:t>3</a:t>
            </a:fld>
            <a:endParaRPr lang="en-US" altLang="zh-CN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0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A54E5A9-0815-46EF-92DA-849D1CB5AF12}" type="slidenum">
              <a:rPr lang="en-US" altLang="zh-CN" smtClean="0"/>
              <a:pPr>
                <a:spcBef>
                  <a:spcPct val="0"/>
                </a:spcBef>
              </a:pPr>
              <a:t>48</a:t>
            </a:fld>
            <a:endParaRPr lang="en-US" altLang="zh-CN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72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298AE58-EC7C-4E59-9314-EA079EF0BEFD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3718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8B0D947-778B-41F0-942B-A7F3DC8EEB0D}" type="slidenum">
              <a:rPr lang="zh-CN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09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C1C9B6F-5371-4E2F-9251-8F824C24E919}" type="slidenum">
              <a:rPr lang="en-US" altLang="zh-CN" smtClean="0">
                <a:latin typeface="Arial" panose="020B0604020202020204" pitchFamily="34" charset="0"/>
              </a:rPr>
              <a:pPr/>
              <a:t>6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3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5B3C31A-6610-483D-8ECC-0E9A81629345}" type="slidenum">
              <a:rPr lang="zh-CN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64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016B633-359C-4F32-83F3-ECF066F847C1}" type="slidenum">
              <a:rPr lang="en-US" altLang="zh-CN" smtClean="0">
                <a:latin typeface="Arial" panose="020B0604020202020204" pitchFamily="34" charset="0"/>
              </a:rPr>
              <a:pPr/>
              <a:t>9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5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751FF1C-716B-4781-874A-C314EB26612B}" type="slidenum">
              <a:rPr lang="en-US" altLang="zh-CN" smtClean="0"/>
              <a:pPr>
                <a:spcBef>
                  <a:spcPct val="0"/>
                </a:spcBef>
              </a:pPr>
              <a:t>11</a:t>
            </a:fld>
            <a:endParaRPr lang="en-US" altLang="zh-CN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0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507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9FF345-F5C9-4674-B99B-1FC05DC11EE7}" type="slidenum">
              <a:rPr lang="en-US" altLang="zh-CN" smtClean="0"/>
              <a:pPr>
                <a:spcBef>
                  <a:spcPct val="0"/>
                </a:spcBef>
              </a:pPr>
              <a:t>12</a:t>
            </a:fld>
            <a:endParaRPr lang="en-US" altLang="zh-CN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30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01051" y="62055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AD22DF0-2872-44B5-878F-8FAC6F1A7DDF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17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01051" y="62055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CF32FF8-0EE0-4DD5-B660-EFC4B69EBF20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207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27051" y="260350"/>
            <a:ext cx="11040533" cy="61356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049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26035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27051" y="1628776"/>
            <a:ext cx="5418667" cy="4767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8917" y="1628776"/>
            <a:ext cx="5418667" cy="4767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736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917" y="26035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27051" y="1628776"/>
            <a:ext cx="11040533" cy="47672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545917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二级标题-三级标题-左边图右边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21"/>
          <p:cNvSpPr>
            <a:spLocks noGrp="1"/>
          </p:cNvSpPr>
          <p:nvPr>
            <p:ph type="body" sz="quarter" idx="16"/>
          </p:nvPr>
        </p:nvSpPr>
        <p:spPr>
          <a:xfrm>
            <a:off x="609600" y="1190493"/>
            <a:ext cx="5236571" cy="609398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 marL="0" marR="0" indent="0" algn="ctr" defTabSz="611981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HYRunYuan-45W ExtraLight"/>
                <a:ea typeface="HYRunYuan-45W ExtraLight"/>
                <a:cs typeface="HYRunYuan-45W ExtraLight"/>
                <a:sym typeface="HYRunYuan-45W ExtraLight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1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921009" y="2559876"/>
            <a:ext cx="2367643" cy="199383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5446538" y="3384080"/>
            <a:ext cx="4818371" cy="3518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L="257175" indent="-257175" algn="ctr">
              <a:buFont typeface="Arial" charset="0"/>
              <a:buNone/>
              <a:defRPr kumimoji="0" lang="zh-CN" altLang="en-US" sz="1800" normalizeH="0" dirty="0">
                <a:solidFill>
                  <a:srgbClr val="535353"/>
                </a:solidFill>
                <a:effectLst/>
                <a:latin typeface="HYRunYuan-45W ExtraLight"/>
                <a:ea typeface="HYRunYuan-45W ExtraLight"/>
                <a:cs typeface="HYRunYuan-45W ExtraLight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470059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二级标题-三级标题-左边图右边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921009" y="2559876"/>
            <a:ext cx="2367643" cy="199383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5446538" y="3384080"/>
            <a:ext cx="4818371" cy="3518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L="257175" indent="-257175" algn="ctr">
              <a:buFont typeface="Arial" charset="0"/>
              <a:buNone/>
              <a:defRPr kumimoji="0" lang="zh-CN" altLang="en-US" sz="1800" normalizeH="0" dirty="0">
                <a:solidFill>
                  <a:srgbClr val="535353"/>
                </a:solidFill>
                <a:effectLst/>
                <a:latin typeface="HYRunYuan-45W ExtraLight"/>
                <a:ea typeface="HYRunYuan-45W ExtraLight"/>
                <a:cs typeface="HYRunYuan-45W ExtraLight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786164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 userDrawn="1"/>
        </p:nvSpPr>
        <p:spPr bwMode="auto">
          <a:xfrm>
            <a:off x="527051" y="1196975"/>
            <a:ext cx="2954867" cy="0"/>
          </a:xfrm>
          <a:prstGeom prst="line">
            <a:avLst/>
          </a:prstGeom>
          <a:noFill/>
          <a:ln w="44450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60649"/>
            <a:ext cx="10515600" cy="777379"/>
          </a:xfrm>
        </p:spPr>
        <p:txBody>
          <a:bodyPr/>
          <a:lstStyle>
            <a:lvl1pPr>
              <a:defRPr sz="3200" b="1" i="0" baseline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1589782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85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01051" y="62055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42E7C14-3A97-4C10-A5B6-1AAF0251147B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3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01051" y="62055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2CAD29-BFEE-4D20-AA11-41561D5053D4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90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401051" y="62055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172D7C1-3D8E-46AF-8B9F-D64AB052B746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97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401051" y="62055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5FDBB23-3F13-4832-9920-55B24ECD69F3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527051" y="1196975"/>
            <a:ext cx="2954867" cy="0"/>
          </a:xfrm>
          <a:prstGeom prst="line">
            <a:avLst/>
          </a:prstGeom>
          <a:noFill/>
          <a:ln w="44450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667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01051" y="62055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B603EFD-03CE-4523-AEE0-329629D3B367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443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01051" y="62055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FBB530B-8EE1-4212-A529-902AD4161EFB}" type="slidenum">
              <a:rPr lang="zh-CN" alt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1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78817" y="6492876"/>
            <a:ext cx="3691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55470" y="123750"/>
            <a:ext cx="609149" cy="4969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030" name="Line 7"/>
          <p:cNvSpPr>
            <a:spLocks noChangeShapeType="1"/>
          </p:cNvSpPr>
          <p:nvPr userDrawn="1"/>
        </p:nvSpPr>
        <p:spPr bwMode="auto">
          <a:xfrm>
            <a:off x="527051" y="6524625"/>
            <a:ext cx="11074400" cy="0"/>
          </a:xfrm>
          <a:prstGeom prst="line">
            <a:avLst/>
          </a:prstGeom>
          <a:noFill/>
          <a:ln w="1905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 userDrawn="1"/>
        </p:nvSpPr>
        <p:spPr bwMode="auto">
          <a:xfrm>
            <a:off x="10513484" y="6553200"/>
            <a:ext cx="1234016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BUPT</a:t>
            </a:r>
          </a:p>
        </p:txBody>
      </p:sp>
    </p:spTree>
    <p:extLst>
      <p:ext uri="{BB962C8B-B14F-4D97-AF65-F5344CB8AC3E}">
        <p14:creationId xmlns:p14="http://schemas.microsoft.com/office/powerpoint/2010/main" val="427134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Ø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Ø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detail.zol.com.cn/95/94092/pic.s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zhhy@bupt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detail.zol.com.cn/50/49657/pic.s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detail.zol.com.cn/95/94092/pic.s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4462" y="1122363"/>
            <a:ext cx="11347938" cy="2387600"/>
          </a:xfrm>
        </p:spPr>
        <p:txBody>
          <a:bodyPr/>
          <a:lstStyle/>
          <a:p>
            <a:pPr>
              <a:defRPr/>
            </a:pPr>
            <a:r>
              <a:rPr lang="zh-CN" altLang="en-US" sz="4400" b="1" dirty="0" smtClean="0"/>
              <a:t>计算机网络技术实践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华文楷体" panose="02010600040101010101" pitchFamily="2" charset="-122"/>
              </a:rPr>
              <a:t>北京邮电大学     计算机学院（国家示范性软件学院）</a:t>
            </a:r>
          </a:p>
          <a:p>
            <a:pPr eaLnBrk="1" hangingPunct="1"/>
            <a:r>
              <a:rPr lang="zh-CN" altLang="en-US" dirty="0" smtClean="0">
                <a:latin typeface="华文楷体" panose="02010600040101010101" pitchFamily="2" charset="-122"/>
              </a:rPr>
              <a:t>张海旸 </a:t>
            </a:r>
            <a:endParaRPr lang="en-US" altLang="zh-CN" dirty="0" smtClean="0">
              <a:latin typeface="华文楷体" panose="02010600040101010101" pitchFamily="2" charset="-122"/>
            </a:endParaRPr>
          </a:p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zhhy@bupt.edu.cn</a:t>
            </a:r>
          </a:p>
        </p:txBody>
      </p:sp>
    </p:spTree>
    <p:extLst>
      <p:ext uri="{BB962C8B-B14F-4D97-AF65-F5344CB8AC3E}">
        <p14:creationId xmlns:p14="http://schemas.microsoft.com/office/powerpoint/2010/main" val="1868675341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即时通信</a:t>
            </a:r>
            <a:endParaRPr lang="zh-CN" altLang="en-US" dirty="0"/>
          </a:p>
        </p:txBody>
      </p:sp>
      <p:pic>
        <p:nvPicPr>
          <p:cNvPr id="5124" name="Picture 4" descr="https://img2.baidu.com/it/u=3739025454,2634736755&amp;fm=253&amp;fmt=auto&amp;app=138&amp;f=JPG?w=500&amp;h=8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78" y="1654241"/>
            <a:ext cx="2543897" cy="467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gimg2.baidu.com/image_search/src=http%3A%2F%2Fshouyou.3dmgame.com%2Fuploadimg%2Fupload%2Fimage%2F20210114%2F20210114132810_80194.png&amp;refer=http%3A%2F%2Fshouyou.3dmgame.com&amp;app=2002&amp;size=f9999,10000&amp;q=a80&amp;n=0&amp;g=0n&amp;fmt=auto?sec=1665743501&amp;t=69255b7e596bb0d78d9ef68881cf46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40" y="1622875"/>
            <a:ext cx="3846263" cy="146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mg1.baidu.com/it/u=151111962,1875067655&amp;fm=253&amp;fmt=auto&amp;app=138&amp;f=JPEG?w=650&amp;h=4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40" y="4685845"/>
            <a:ext cx="3846263" cy="16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gimg2.baidu.com/image_search/src=http%3A%2F%2Fww1.sinaimg.cn%2Fmw690%2F006lZCPIgy1h5b0qoz045j30r40f976e.jpg&amp;refer=http%3A%2F%2Fwww.sina.com&amp;app=2002&amp;size=f9999,10000&amp;q=a80&amp;n=0&amp;g=0n&amp;fmt=auto?sec=1665744632&amp;t=7fac38b75110f1ff970ac74b6724713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39" y="3199483"/>
            <a:ext cx="3846263" cy="13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01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意义？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计算机网络的意义</a:t>
            </a:r>
          </a:p>
          <a:p>
            <a:pPr eaLnBrk="1" hangingPunct="1"/>
            <a:r>
              <a:rPr lang="zh-CN" altLang="en-US" smtClean="0"/>
              <a:t>当前网络理论与实施严重脱节</a:t>
            </a:r>
          </a:p>
          <a:p>
            <a:pPr eaLnBrk="1" hangingPunct="1"/>
            <a:r>
              <a:rPr lang="zh-CN" altLang="en-US" smtClean="0"/>
              <a:t>学生的实际工作能力较低，影响就业和考研</a:t>
            </a:r>
          </a:p>
        </p:txBody>
      </p:sp>
    </p:spTree>
    <p:extLst>
      <p:ext uri="{BB962C8B-B14F-4D97-AF65-F5344CB8AC3E}">
        <p14:creationId xmlns:p14="http://schemas.microsoft.com/office/powerpoint/2010/main" val="428231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目标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网络设计和实施</a:t>
            </a:r>
          </a:p>
          <a:p>
            <a:pPr eaLnBrk="1" hangingPunct="1"/>
            <a:r>
              <a:rPr lang="zh-CN" altLang="en-US" smtClean="0"/>
              <a:t>促进网络理论的理解</a:t>
            </a:r>
          </a:p>
          <a:p>
            <a:pPr eaLnBrk="1" hangingPunct="1"/>
            <a:r>
              <a:rPr lang="zh-CN" altLang="en-US" smtClean="0"/>
              <a:t>解决实际网络使用和实施上的问题</a:t>
            </a:r>
          </a:p>
          <a:p>
            <a:pPr eaLnBrk="1" hangingPunct="1"/>
            <a:r>
              <a:rPr lang="zh-CN" altLang="en-US" smtClean="0"/>
              <a:t>最终对网络的搭建、配置、调式能够入门</a:t>
            </a:r>
          </a:p>
        </p:txBody>
      </p:sp>
    </p:spTree>
    <p:extLst>
      <p:ext uri="{BB962C8B-B14F-4D97-AF65-F5344CB8AC3E}">
        <p14:creationId xmlns:p14="http://schemas.microsoft.com/office/powerpoint/2010/main" val="38319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网络技术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网络设备的制造</a:t>
            </a:r>
          </a:p>
          <a:p>
            <a:pPr eaLnBrk="1" hangingPunct="1"/>
            <a:r>
              <a:rPr lang="zh-CN" altLang="en-US" smtClean="0"/>
              <a:t>网络协议的开发（设备上的软件以及终端软件）</a:t>
            </a:r>
          </a:p>
          <a:p>
            <a:pPr eaLnBrk="1" hangingPunct="1"/>
            <a:r>
              <a:rPr lang="zh-CN" altLang="en-US" smtClean="0">
                <a:solidFill>
                  <a:schemeClr val="hlink"/>
                </a:solidFill>
              </a:rPr>
              <a:t>网络设备的使用（组网方法和配置）</a:t>
            </a:r>
          </a:p>
        </p:txBody>
      </p:sp>
    </p:spTree>
    <p:extLst>
      <p:ext uri="{BB962C8B-B14F-4D97-AF65-F5344CB8AC3E}">
        <p14:creationId xmlns:p14="http://schemas.microsoft.com/office/powerpoint/2010/main" val="22350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OSI</a:t>
            </a:r>
            <a:r>
              <a:rPr lang="zh-CN" altLang="en-US" dirty="0" smtClean="0"/>
              <a:t>模型</a:t>
            </a:r>
            <a:endParaRPr lang="zh-CN" altLang="zh-CN" dirty="0" smtClean="0"/>
          </a:p>
        </p:txBody>
      </p:sp>
      <p:graphicFrame>
        <p:nvGraphicFramePr>
          <p:cNvPr id="2867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983577"/>
              </p:ext>
            </p:extLst>
          </p:nvPr>
        </p:nvGraphicFramePr>
        <p:xfrm>
          <a:off x="2875547" y="1425408"/>
          <a:ext cx="6248400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3" imgW="3317748" imgH="2714549" progId="Visio.Drawing.11">
                  <p:embed/>
                </p:oleObj>
              </mc:Choice>
              <mc:Fallback>
                <p:oleObj name="Visio" r:id="rId3" imgW="3317748" imgH="2714549" progId="Visio.Drawing.11">
                  <p:embed/>
                  <p:pic>
                    <p:nvPicPr>
                      <p:cNvPr id="286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547" y="1425408"/>
                        <a:ext cx="6248400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7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交换机图例</a:t>
            </a:r>
          </a:p>
        </p:txBody>
      </p:sp>
      <p:pic>
        <p:nvPicPr>
          <p:cNvPr id="56325" name="Picture 4" descr="ceIzXAmC4UDg6">
            <a:hlinkClick r:id="rId2" tooltip="CISCO WS-C2960-24TT-L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08" y="1300634"/>
            <a:ext cx="6748967" cy="506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7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网络设备硬件体系结构</a:t>
            </a:r>
            <a:endParaRPr lang="zh-CN" altLang="zh-CN" dirty="0" smtClean="0"/>
          </a:p>
        </p:txBody>
      </p:sp>
      <p:graphicFrame>
        <p:nvGraphicFramePr>
          <p:cNvPr id="3072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898490"/>
              </p:ext>
            </p:extLst>
          </p:nvPr>
        </p:nvGraphicFramePr>
        <p:xfrm>
          <a:off x="2857500" y="1943099"/>
          <a:ext cx="5408769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Visio" r:id="rId4" imgW="5296814" imgH="5085588" progId="Visio.Drawing.11">
                  <p:embed/>
                </p:oleObj>
              </mc:Choice>
              <mc:Fallback>
                <p:oleObj name="Visio" r:id="rId4" imgW="5296814" imgH="5085588" progId="Visio.Drawing.11">
                  <p:embed/>
                  <p:pic>
                    <p:nvPicPr>
                      <p:cNvPr id="307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943099"/>
                        <a:ext cx="5408769" cy="404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7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网络设备软件体系结构</a:t>
            </a:r>
            <a:endParaRPr lang="zh-CN" altLang="zh-CN" dirty="0" smtClean="0"/>
          </a:p>
        </p:txBody>
      </p:sp>
      <p:pic>
        <p:nvPicPr>
          <p:cNvPr id="32773" name="Picture 4" descr="JUN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1" y="1552574"/>
            <a:ext cx="63246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1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局域网</a:t>
            </a:r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4090988" y="238601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38917" name="Object 4"/>
          <p:cNvGraphicFramePr>
            <a:graphicFrameLocks noChangeAspect="1"/>
          </p:cNvGraphicFramePr>
          <p:nvPr/>
        </p:nvGraphicFramePr>
        <p:xfrm>
          <a:off x="1905000" y="1905001"/>
          <a:ext cx="8458200" cy="439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r:id="rId3" imgW="4014216" imgH="2089404" progId="Visio.Drawing.6">
                  <p:embed/>
                </p:oleObj>
              </mc:Choice>
              <mc:Fallback>
                <p:oleObj r:id="rId3" imgW="4014216" imgH="2089404" progId="Visio.Drawing.6">
                  <p:embed/>
                  <p:pic>
                    <p:nvPicPr>
                      <p:cNvPr id="389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905001"/>
                        <a:ext cx="8458200" cy="439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7104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pt-BR" sz="4200" dirty="0">
                <a:latin typeface="Arial" panose="020B0604020202020204" pitchFamily="34" charset="0"/>
                <a:ea typeface="华文行楷" panose="02010800040101010101" pitchFamily="2" charset="-122"/>
              </a:rPr>
              <a:t>常见路由器</a:t>
            </a:r>
            <a:endParaRPr lang="zh-CN" altLang="en-US" sz="4200" dirty="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29700" name="Picture 3" descr="M7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74" y="1343362"/>
            <a:ext cx="6801853" cy="51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564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60649"/>
            <a:ext cx="2016439" cy="777379"/>
          </a:xfrm>
        </p:spPr>
        <p:txBody>
          <a:bodyPr/>
          <a:lstStyle/>
          <a:p>
            <a:pPr algn="ctr"/>
            <a:r>
              <a:rPr lang="zh-CN" altLang="en-US" dirty="0" smtClean="0"/>
              <a:t>联系方式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dirty="0"/>
              <a:t>教师</a:t>
            </a:r>
            <a:r>
              <a:rPr lang="zh-CN" altLang="en-US" sz="3200" dirty="0" smtClean="0"/>
              <a:t>：张海旸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联系</a:t>
            </a:r>
            <a:r>
              <a:rPr lang="zh-CN" altLang="en-US" dirty="0" smtClean="0"/>
              <a:t>方式：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sz="2800" dirty="0" smtClean="0">
                <a:hlinkClick r:id="rId2"/>
              </a:rPr>
              <a:t>zhhy@bupt.edu.cn</a:t>
            </a:r>
            <a:endParaRPr lang="en-US" altLang="zh-CN" sz="2800" dirty="0"/>
          </a:p>
          <a:p>
            <a:pPr marL="457200" lvl="1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3200" dirty="0"/>
              <a:t>QQ</a:t>
            </a:r>
            <a:r>
              <a:rPr lang="zh-CN" altLang="en-US" sz="3200" dirty="0"/>
              <a:t>群</a:t>
            </a:r>
            <a:r>
              <a:rPr lang="zh-CN" altLang="en-US" sz="3200" dirty="0" smtClean="0"/>
              <a:t>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重要信息、答疑等都可以通过群交流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49" y="1589781"/>
            <a:ext cx="3450556" cy="44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pt-BR" sz="4200" dirty="0">
                <a:latin typeface="Arial" panose="020B0604020202020204" pitchFamily="34" charset="0"/>
                <a:ea typeface="华文行楷" panose="02010800040101010101" pitchFamily="2" charset="-122"/>
              </a:rPr>
              <a:t>常见路由器</a:t>
            </a:r>
            <a:endParaRPr lang="zh-CN" altLang="en-US" sz="4200" dirty="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31748" name="Picture 3" descr="J43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86" y="1363713"/>
            <a:ext cx="6930189" cy="507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151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7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三级结构的因特网</a:t>
            </a:r>
          </a:p>
        </p:txBody>
      </p:sp>
      <p:sp>
        <p:nvSpPr>
          <p:cNvPr id="50231" name="Rectangle 5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各网络之间需要使用</a:t>
            </a:r>
            <a:r>
              <a:rPr lang="zh-CN" altLang="en-US" dirty="0">
                <a:solidFill>
                  <a:schemeClr val="hlink"/>
                </a:solidFill>
              </a:rPr>
              <a:t>路由器</a:t>
            </a:r>
            <a:r>
              <a:rPr lang="zh-CN" altLang="en-US" dirty="0"/>
              <a:t>来连接。</a:t>
            </a:r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/>
            <a:r>
              <a:rPr lang="zh-CN" altLang="en-US" dirty="0"/>
              <a:t>有时在结构图中可不画出路由器。</a:t>
            </a:r>
          </a:p>
        </p:txBody>
      </p:sp>
      <p:sp>
        <p:nvSpPr>
          <p:cNvPr id="39939" name="Line 2"/>
          <p:cNvSpPr>
            <a:spLocks noChangeShapeType="1"/>
          </p:cNvSpPr>
          <p:nvPr/>
        </p:nvSpPr>
        <p:spPr bwMode="auto">
          <a:xfrm flipH="1" flipV="1">
            <a:off x="4041775" y="4111626"/>
            <a:ext cx="331788" cy="104457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40" name="Group 3"/>
          <p:cNvGrpSpPr>
            <a:grpSpLocks/>
          </p:cNvGrpSpPr>
          <p:nvPr/>
        </p:nvGrpSpPr>
        <p:grpSpPr bwMode="auto">
          <a:xfrm>
            <a:off x="3792538" y="4783138"/>
            <a:ext cx="1073150" cy="768350"/>
            <a:chOff x="2949" y="196"/>
            <a:chExt cx="941" cy="598"/>
          </a:xfrm>
        </p:grpSpPr>
        <p:sp>
          <p:nvSpPr>
            <p:cNvPr id="40041" name="Oval 4"/>
            <p:cNvSpPr>
              <a:spLocks noChangeArrowheads="1"/>
            </p:cNvSpPr>
            <p:nvPr/>
          </p:nvSpPr>
          <p:spPr bwMode="auto">
            <a:xfrm>
              <a:off x="3168" y="196"/>
              <a:ext cx="407" cy="162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42" name="Oval 5"/>
            <p:cNvSpPr>
              <a:spLocks noChangeArrowheads="1"/>
            </p:cNvSpPr>
            <p:nvPr/>
          </p:nvSpPr>
          <p:spPr bwMode="auto">
            <a:xfrm rot="900000">
              <a:off x="3512" y="252"/>
              <a:ext cx="275" cy="131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43" name="Oval 6"/>
            <p:cNvSpPr>
              <a:spLocks noChangeArrowheads="1"/>
            </p:cNvSpPr>
            <p:nvPr/>
          </p:nvSpPr>
          <p:spPr bwMode="auto">
            <a:xfrm rot="1500000">
              <a:off x="3650" y="385"/>
              <a:ext cx="240" cy="153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44" name="Oval 7"/>
            <p:cNvSpPr>
              <a:spLocks noChangeArrowheads="1"/>
            </p:cNvSpPr>
            <p:nvPr/>
          </p:nvSpPr>
          <p:spPr bwMode="auto">
            <a:xfrm rot="-1560000">
              <a:off x="3573" y="537"/>
              <a:ext cx="291" cy="18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45" name="Oval 8"/>
            <p:cNvSpPr>
              <a:spLocks noChangeArrowheads="1"/>
            </p:cNvSpPr>
            <p:nvPr/>
          </p:nvSpPr>
          <p:spPr bwMode="auto">
            <a:xfrm>
              <a:off x="3216" y="555"/>
              <a:ext cx="471" cy="23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46" name="Oval 9"/>
            <p:cNvSpPr>
              <a:spLocks noChangeArrowheads="1"/>
            </p:cNvSpPr>
            <p:nvPr/>
          </p:nvSpPr>
          <p:spPr bwMode="auto">
            <a:xfrm rot="1080000">
              <a:off x="3023" y="555"/>
              <a:ext cx="26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47" name="Oval 10"/>
            <p:cNvSpPr>
              <a:spLocks noChangeArrowheads="1"/>
            </p:cNvSpPr>
            <p:nvPr/>
          </p:nvSpPr>
          <p:spPr bwMode="auto">
            <a:xfrm>
              <a:off x="2949" y="432"/>
              <a:ext cx="217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48" name="Oval 11"/>
            <p:cNvSpPr>
              <a:spLocks noChangeArrowheads="1"/>
            </p:cNvSpPr>
            <p:nvPr/>
          </p:nvSpPr>
          <p:spPr bwMode="auto">
            <a:xfrm rot="-1860000">
              <a:off x="2984" y="310"/>
              <a:ext cx="29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49" name="Freeform 12"/>
            <p:cNvSpPr>
              <a:spLocks/>
            </p:cNvSpPr>
            <p:nvPr/>
          </p:nvSpPr>
          <p:spPr bwMode="auto">
            <a:xfrm>
              <a:off x="3051" y="300"/>
              <a:ext cx="738" cy="407"/>
            </a:xfrm>
            <a:custGeom>
              <a:avLst/>
              <a:gdLst>
                <a:gd name="T0" fmla="*/ 108 w 738"/>
                <a:gd name="T1" fmla="*/ 82 h 407"/>
                <a:gd name="T2" fmla="*/ 145 w 738"/>
                <a:gd name="T3" fmla="*/ 77 h 407"/>
                <a:gd name="T4" fmla="*/ 183 w 738"/>
                <a:gd name="T5" fmla="*/ 72 h 407"/>
                <a:gd name="T6" fmla="*/ 215 w 738"/>
                <a:gd name="T7" fmla="*/ 67 h 407"/>
                <a:gd name="T8" fmla="*/ 237 w 738"/>
                <a:gd name="T9" fmla="*/ 46 h 407"/>
                <a:gd name="T10" fmla="*/ 204 w 738"/>
                <a:gd name="T11" fmla="*/ 41 h 407"/>
                <a:gd name="T12" fmla="*/ 172 w 738"/>
                <a:gd name="T13" fmla="*/ 46 h 407"/>
                <a:gd name="T14" fmla="*/ 156 w 738"/>
                <a:gd name="T15" fmla="*/ 46 h 407"/>
                <a:gd name="T16" fmla="*/ 188 w 738"/>
                <a:gd name="T17" fmla="*/ 26 h 407"/>
                <a:gd name="T18" fmla="*/ 226 w 738"/>
                <a:gd name="T19" fmla="*/ 15 h 407"/>
                <a:gd name="T20" fmla="*/ 258 w 738"/>
                <a:gd name="T21" fmla="*/ 10 h 407"/>
                <a:gd name="T22" fmla="*/ 290 w 738"/>
                <a:gd name="T23" fmla="*/ 5 h 407"/>
                <a:gd name="T24" fmla="*/ 323 w 738"/>
                <a:gd name="T25" fmla="*/ 0 h 407"/>
                <a:gd name="T26" fmla="*/ 355 w 738"/>
                <a:gd name="T27" fmla="*/ 0 h 407"/>
                <a:gd name="T28" fmla="*/ 387 w 738"/>
                <a:gd name="T29" fmla="*/ 0 h 407"/>
                <a:gd name="T30" fmla="*/ 463 w 738"/>
                <a:gd name="T31" fmla="*/ 0 h 407"/>
                <a:gd name="T32" fmla="*/ 506 w 738"/>
                <a:gd name="T33" fmla="*/ 0 h 407"/>
                <a:gd name="T34" fmla="*/ 543 w 738"/>
                <a:gd name="T35" fmla="*/ 15 h 407"/>
                <a:gd name="T36" fmla="*/ 570 w 738"/>
                <a:gd name="T37" fmla="*/ 36 h 407"/>
                <a:gd name="T38" fmla="*/ 603 w 738"/>
                <a:gd name="T39" fmla="*/ 51 h 407"/>
                <a:gd name="T40" fmla="*/ 635 w 738"/>
                <a:gd name="T41" fmla="*/ 57 h 407"/>
                <a:gd name="T42" fmla="*/ 667 w 738"/>
                <a:gd name="T43" fmla="*/ 77 h 407"/>
                <a:gd name="T44" fmla="*/ 694 w 738"/>
                <a:gd name="T45" fmla="*/ 98 h 407"/>
                <a:gd name="T46" fmla="*/ 715 w 738"/>
                <a:gd name="T47" fmla="*/ 128 h 407"/>
                <a:gd name="T48" fmla="*/ 721 w 738"/>
                <a:gd name="T49" fmla="*/ 164 h 407"/>
                <a:gd name="T50" fmla="*/ 726 w 738"/>
                <a:gd name="T51" fmla="*/ 195 h 407"/>
                <a:gd name="T52" fmla="*/ 726 w 738"/>
                <a:gd name="T53" fmla="*/ 226 h 407"/>
                <a:gd name="T54" fmla="*/ 726 w 738"/>
                <a:gd name="T55" fmla="*/ 257 h 407"/>
                <a:gd name="T56" fmla="*/ 737 w 738"/>
                <a:gd name="T57" fmla="*/ 288 h 407"/>
                <a:gd name="T58" fmla="*/ 737 w 738"/>
                <a:gd name="T59" fmla="*/ 319 h 407"/>
                <a:gd name="T60" fmla="*/ 715 w 738"/>
                <a:gd name="T61" fmla="*/ 349 h 407"/>
                <a:gd name="T62" fmla="*/ 678 w 738"/>
                <a:gd name="T63" fmla="*/ 365 h 407"/>
                <a:gd name="T64" fmla="*/ 646 w 738"/>
                <a:gd name="T65" fmla="*/ 380 h 407"/>
                <a:gd name="T66" fmla="*/ 613 w 738"/>
                <a:gd name="T67" fmla="*/ 396 h 407"/>
                <a:gd name="T68" fmla="*/ 581 w 738"/>
                <a:gd name="T69" fmla="*/ 401 h 407"/>
                <a:gd name="T70" fmla="*/ 538 w 738"/>
                <a:gd name="T71" fmla="*/ 406 h 407"/>
                <a:gd name="T72" fmla="*/ 500 w 738"/>
                <a:gd name="T73" fmla="*/ 406 h 407"/>
                <a:gd name="T74" fmla="*/ 468 w 738"/>
                <a:gd name="T75" fmla="*/ 406 h 407"/>
                <a:gd name="T76" fmla="*/ 436 w 738"/>
                <a:gd name="T77" fmla="*/ 406 h 407"/>
                <a:gd name="T78" fmla="*/ 403 w 738"/>
                <a:gd name="T79" fmla="*/ 406 h 407"/>
                <a:gd name="T80" fmla="*/ 371 w 738"/>
                <a:gd name="T81" fmla="*/ 406 h 407"/>
                <a:gd name="T82" fmla="*/ 339 w 738"/>
                <a:gd name="T83" fmla="*/ 406 h 407"/>
                <a:gd name="T84" fmla="*/ 307 w 738"/>
                <a:gd name="T85" fmla="*/ 406 h 407"/>
                <a:gd name="T86" fmla="*/ 269 w 738"/>
                <a:gd name="T87" fmla="*/ 406 h 407"/>
                <a:gd name="T88" fmla="*/ 237 w 738"/>
                <a:gd name="T89" fmla="*/ 406 h 407"/>
                <a:gd name="T90" fmla="*/ 204 w 738"/>
                <a:gd name="T91" fmla="*/ 406 h 407"/>
                <a:gd name="T92" fmla="*/ 172 w 738"/>
                <a:gd name="T93" fmla="*/ 391 h 407"/>
                <a:gd name="T94" fmla="*/ 140 w 738"/>
                <a:gd name="T95" fmla="*/ 380 h 407"/>
                <a:gd name="T96" fmla="*/ 108 w 738"/>
                <a:gd name="T97" fmla="*/ 365 h 407"/>
                <a:gd name="T98" fmla="*/ 81 w 738"/>
                <a:gd name="T99" fmla="*/ 339 h 407"/>
                <a:gd name="T100" fmla="*/ 59 w 738"/>
                <a:gd name="T101" fmla="*/ 319 h 407"/>
                <a:gd name="T102" fmla="*/ 38 w 738"/>
                <a:gd name="T103" fmla="*/ 288 h 407"/>
                <a:gd name="T104" fmla="*/ 16 w 738"/>
                <a:gd name="T105" fmla="*/ 252 h 407"/>
                <a:gd name="T106" fmla="*/ 0 w 738"/>
                <a:gd name="T107" fmla="*/ 216 h 407"/>
                <a:gd name="T108" fmla="*/ 0 w 738"/>
                <a:gd name="T109" fmla="*/ 185 h 407"/>
                <a:gd name="T110" fmla="*/ 5 w 738"/>
                <a:gd name="T111" fmla="*/ 149 h 407"/>
                <a:gd name="T112" fmla="*/ 27 w 738"/>
                <a:gd name="T113" fmla="*/ 123 h 407"/>
                <a:gd name="T114" fmla="*/ 54 w 738"/>
                <a:gd name="T115" fmla="*/ 108 h 407"/>
                <a:gd name="T116" fmla="*/ 86 w 738"/>
                <a:gd name="T117" fmla="*/ 98 h 407"/>
                <a:gd name="T118" fmla="*/ 113 w 738"/>
                <a:gd name="T119" fmla="*/ 82 h 407"/>
                <a:gd name="T120" fmla="*/ 129 w 738"/>
                <a:gd name="T121" fmla="*/ 98 h 40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38"/>
                <a:gd name="T184" fmla="*/ 0 h 407"/>
                <a:gd name="T185" fmla="*/ 738 w 738"/>
                <a:gd name="T186" fmla="*/ 407 h 40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38" h="407">
                  <a:moveTo>
                    <a:pt x="91" y="82"/>
                  </a:moveTo>
                  <a:lnTo>
                    <a:pt x="108" y="82"/>
                  </a:lnTo>
                  <a:lnTo>
                    <a:pt x="124" y="82"/>
                  </a:lnTo>
                  <a:lnTo>
                    <a:pt x="145" y="77"/>
                  </a:lnTo>
                  <a:lnTo>
                    <a:pt x="161" y="77"/>
                  </a:lnTo>
                  <a:lnTo>
                    <a:pt x="183" y="72"/>
                  </a:lnTo>
                  <a:lnTo>
                    <a:pt x="199" y="72"/>
                  </a:lnTo>
                  <a:lnTo>
                    <a:pt x="215" y="67"/>
                  </a:lnTo>
                  <a:lnTo>
                    <a:pt x="231" y="62"/>
                  </a:lnTo>
                  <a:lnTo>
                    <a:pt x="237" y="46"/>
                  </a:lnTo>
                  <a:lnTo>
                    <a:pt x="221" y="41"/>
                  </a:lnTo>
                  <a:lnTo>
                    <a:pt x="204" y="41"/>
                  </a:lnTo>
                  <a:lnTo>
                    <a:pt x="188" y="46"/>
                  </a:lnTo>
                  <a:lnTo>
                    <a:pt x="172" y="46"/>
                  </a:lnTo>
                  <a:lnTo>
                    <a:pt x="156" y="62"/>
                  </a:lnTo>
                  <a:lnTo>
                    <a:pt x="156" y="46"/>
                  </a:lnTo>
                  <a:lnTo>
                    <a:pt x="172" y="36"/>
                  </a:lnTo>
                  <a:lnTo>
                    <a:pt x="188" y="26"/>
                  </a:lnTo>
                  <a:lnTo>
                    <a:pt x="210" y="21"/>
                  </a:lnTo>
                  <a:lnTo>
                    <a:pt x="226" y="15"/>
                  </a:lnTo>
                  <a:lnTo>
                    <a:pt x="242" y="15"/>
                  </a:lnTo>
                  <a:lnTo>
                    <a:pt x="258" y="10"/>
                  </a:lnTo>
                  <a:lnTo>
                    <a:pt x="274" y="10"/>
                  </a:lnTo>
                  <a:lnTo>
                    <a:pt x="290" y="5"/>
                  </a:lnTo>
                  <a:lnTo>
                    <a:pt x="307" y="5"/>
                  </a:lnTo>
                  <a:lnTo>
                    <a:pt x="323" y="0"/>
                  </a:lnTo>
                  <a:lnTo>
                    <a:pt x="339" y="0"/>
                  </a:lnTo>
                  <a:lnTo>
                    <a:pt x="355" y="0"/>
                  </a:lnTo>
                  <a:lnTo>
                    <a:pt x="371" y="0"/>
                  </a:lnTo>
                  <a:lnTo>
                    <a:pt x="387" y="0"/>
                  </a:lnTo>
                  <a:lnTo>
                    <a:pt x="420" y="0"/>
                  </a:lnTo>
                  <a:lnTo>
                    <a:pt x="463" y="0"/>
                  </a:lnTo>
                  <a:lnTo>
                    <a:pt x="484" y="0"/>
                  </a:lnTo>
                  <a:lnTo>
                    <a:pt x="506" y="0"/>
                  </a:lnTo>
                  <a:lnTo>
                    <a:pt x="527" y="5"/>
                  </a:lnTo>
                  <a:lnTo>
                    <a:pt x="543" y="15"/>
                  </a:lnTo>
                  <a:lnTo>
                    <a:pt x="554" y="31"/>
                  </a:lnTo>
                  <a:lnTo>
                    <a:pt x="570" y="36"/>
                  </a:lnTo>
                  <a:lnTo>
                    <a:pt x="586" y="46"/>
                  </a:lnTo>
                  <a:lnTo>
                    <a:pt x="603" y="51"/>
                  </a:lnTo>
                  <a:lnTo>
                    <a:pt x="619" y="51"/>
                  </a:lnTo>
                  <a:lnTo>
                    <a:pt x="635" y="57"/>
                  </a:lnTo>
                  <a:lnTo>
                    <a:pt x="651" y="67"/>
                  </a:lnTo>
                  <a:lnTo>
                    <a:pt x="667" y="77"/>
                  </a:lnTo>
                  <a:lnTo>
                    <a:pt x="678" y="93"/>
                  </a:lnTo>
                  <a:lnTo>
                    <a:pt x="694" y="98"/>
                  </a:lnTo>
                  <a:lnTo>
                    <a:pt x="699" y="113"/>
                  </a:lnTo>
                  <a:lnTo>
                    <a:pt x="715" y="128"/>
                  </a:lnTo>
                  <a:lnTo>
                    <a:pt x="721" y="149"/>
                  </a:lnTo>
                  <a:lnTo>
                    <a:pt x="721" y="164"/>
                  </a:lnTo>
                  <a:lnTo>
                    <a:pt x="726" y="180"/>
                  </a:lnTo>
                  <a:lnTo>
                    <a:pt x="726" y="195"/>
                  </a:lnTo>
                  <a:lnTo>
                    <a:pt x="726" y="211"/>
                  </a:lnTo>
                  <a:lnTo>
                    <a:pt x="726" y="226"/>
                  </a:lnTo>
                  <a:lnTo>
                    <a:pt x="726" y="242"/>
                  </a:lnTo>
                  <a:lnTo>
                    <a:pt x="726" y="257"/>
                  </a:lnTo>
                  <a:lnTo>
                    <a:pt x="737" y="272"/>
                  </a:lnTo>
                  <a:lnTo>
                    <a:pt x="737" y="288"/>
                  </a:lnTo>
                  <a:lnTo>
                    <a:pt x="737" y="303"/>
                  </a:lnTo>
                  <a:lnTo>
                    <a:pt x="737" y="319"/>
                  </a:lnTo>
                  <a:lnTo>
                    <a:pt x="732" y="334"/>
                  </a:lnTo>
                  <a:lnTo>
                    <a:pt x="715" y="349"/>
                  </a:lnTo>
                  <a:lnTo>
                    <a:pt x="694" y="360"/>
                  </a:lnTo>
                  <a:lnTo>
                    <a:pt x="678" y="365"/>
                  </a:lnTo>
                  <a:lnTo>
                    <a:pt x="662" y="375"/>
                  </a:lnTo>
                  <a:lnTo>
                    <a:pt x="646" y="380"/>
                  </a:lnTo>
                  <a:lnTo>
                    <a:pt x="629" y="385"/>
                  </a:lnTo>
                  <a:lnTo>
                    <a:pt x="613" y="396"/>
                  </a:lnTo>
                  <a:lnTo>
                    <a:pt x="597" y="401"/>
                  </a:lnTo>
                  <a:lnTo>
                    <a:pt x="581" y="401"/>
                  </a:lnTo>
                  <a:lnTo>
                    <a:pt x="559" y="406"/>
                  </a:lnTo>
                  <a:lnTo>
                    <a:pt x="538" y="406"/>
                  </a:lnTo>
                  <a:lnTo>
                    <a:pt x="522" y="406"/>
                  </a:lnTo>
                  <a:lnTo>
                    <a:pt x="500" y="406"/>
                  </a:lnTo>
                  <a:lnTo>
                    <a:pt x="484" y="406"/>
                  </a:lnTo>
                  <a:lnTo>
                    <a:pt x="468" y="406"/>
                  </a:lnTo>
                  <a:lnTo>
                    <a:pt x="452" y="406"/>
                  </a:lnTo>
                  <a:lnTo>
                    <a:pt x="436" y="406"/>
                  </a:lnTo>
                  <a:lnTo>
                    <a:pt x="420" y="406"/>
                  </a:lnTo>
                  <a:lnTo>
                    <a:pt x="403" y="406"/>
                  </a:lnTo>
                  <a:lnTo>
                    <a:pt x="387" y="406"/>
                  </a:lnTo>
                  <a:lnTo>
                    <a:pt x="371" y="406"/>
                  </a:lnTo>
                  <a:lnTo>
                    <a:pt x="355" y="406"/>
                  </a:lnTo>
                  <a:lnTo>
                    <a:pt x="339" y="406"/>
                  </a:lnTo>
                  <a:lnTo>
                    <a:pt x="323" y="406"/>
                  </a:lnTo>
                  <a:lnTo>
                    <a:pt x="307" y="406"/>
                  </a:lnTo>
                  <a:lnTo>
                    <a:pt x="285" y="406"/>
                  </a:lnTo>
                  <a:lnTo>
                    <a:pt x="269" y="406"/>
                  </a:lnTo>
                  <a:lnTo>
                    <a:pt x="253" y="406"/>
                  </a:lnTo>
                  <a:lnTo>
                    <a:pt x="237" y="406"/>
                  </a:lnTo>
                  <a:lnTo>
                    <a:pt x="221" y="406"/>
                  </a:lnTo>
                  <a:lnTo>
                    <a:pt x="204" y="406"/>
                  </a:lnTo>
                  <a:lnTo>
                    <a:pt x="188" y="396"/>
                  </a:lnTo>
                  <a:lnTo>
                    <a:pt x="172" y="391"/>
                  </a:lnTo>
                  <a:lnTo>
                    <a:pt x="156" y="385"/>
                  </a:lnTo>
                  <a:lnTo>
                    <a:pt x="140" y="380"/>
                  </a:lnTo>
                  <a:lnTo>
                    <a:pt x="124" y="375"/>
                  </a:lnTo>
                  <a:lnTo>
                    <a:pt x="108" y="365"/>
                  </a:lnTo>
                  <a:lnTo>
                    <a:pt x="91" y="355"/>
                  </a:lnTo>
                  <a:lnTo>
                    <a:pt x="81" y="339"/>
                  </a:lnTo>
                  <a:lnTo>
                    <a:pt x="65" y="334"/>
                  </a:lnTo>
                  <a:lnTo>
                    <a:pt x="59" y="319"/>
                  </a:lnTo>
                  <a:lnTo>
                    <a:pt x="43" y="303"/>
                  </a:lnTo>
                  <a:lnTo>
                    <a:pt x="38" y="288"/>
                  </a:lnTo>
                  <a:lnTo>
                    <a:pt x="22" y="272"/>
                  </a:lnTo>
                  <a:lnTo>
                    <a:pt x="16" y="252"/>
                  </a:lnTo>
                  <a:lnTo>
                    <a:pt x="5" y="231"/>
                  </a:lnTo>
                  <a:lnTo>
                    <a:pt x="0" y="216"/>
                  </a:lnTo>
                  <a:lnTo>
                    <a:pt x="0" y="200"/>
                  </a:lnTo>
                  <a:lnTo>
                    <a:pt x="0" y="185"/>
                  </a:lnTo>
                  <a:lnTo>
                    <a:pt x="0" y="170"/>
                  </a:lnTo>
                  <a:lnTo>
                    <a:pt x="5" y="149"/>
                  </a:lnTo>
                  <a:lnTo>
                    <a:pt x="11" y="134"/>
                  </a:lnTo>
                  <a:lnTo>
                    <a:pt x="27" y="123"/>
                  </a:lnTo>
                  <a:lnTo>
                    <a:pt x="38" y="108"/>
                  </a:lnTo>
                  <a:lnTo>
                    <a:pt x="54" y="108"/>
                  </a:lnTo>
                  <a:lnTo>
                    <a:pt x="70" y="103"/>
                  </a:lnTo>
                  <a:lnTo>
                    <a:pt x="86" y="98"/>
                  </a:lnTo>
                  <a:lnTo>
                    <a:pt x="102" y="98"/>
                  </a:lnTo>
                  <a:lnTo>
                    <a:pt x="113" y="82"/>
                  </a:lnTo>
                  <a:lnTo>
                    <a:pt x="113" y="67"/>
                  </a:lnTo>
                  <a:lnTo>
                    <a:pt x="129" y="98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50" name="Freeform 13"/>
            <p:cNvSpPr>
              <a:spLocks/>
            </p:cNvSpPr>
            <p:nvPr/>
          </p:nvSpPr>
          <p:spPr bwMode="auto">
            <a:xfrm>
              <a:off x="3193" y="270"/>
              <a:ext cx="117" cy="118"/>
            </a:xfrm>
            <a:custGeom>
              <a:avLst/>
              <a:gdLst>
                <a:gd name="T0" fmla="*/ 5 w 117"/>
                <a:gd name="T1" fmla="*/ 66 h 118"/>
                <a:gd name="T2" fmla="*/ 0 w 117"/>
                <a:gd name="T3" fmla="*/ 51 h 118"/>
                <a:gd name="T4" fmla="*/ 0 w 117"/>
                <a:gd name="T5" fmla="*/ 36 h 118"/>
                <a:gd name="T6" fmla="*/ 16 w 117"/>
                <a:gd name="T7" fmla="*/ 25 h 118"/>
                <a:gd name="T8" fmla="*/ 32 w 117"/>
                <a:gd name="T9" fmla="*/ 15 h 118"/>
                <a:gd name="T10" fmla="*/ 47 w 117"/>
                <a:gd name="T11" fmla="*/ 0 h 118"/>
                <a:gd name="T12" fmla="*/ 63 w 117"/>
                <a:gd name="T13" fmla="*/ 0 h 118"/>
                <a:gd name="T14" fmla="*/ 79 w 117"/>
                <a:gd name="T15" fmla="*/ 0 h 118"/>
                <a:gd name="T16" fmla="*/ 84 w 117"/>
                <a:gd name="T17" fmla="*/ 15 h 118"/>
                <a:gd name="T18" fmla="*/ 95 w 117"/>
                <a:gd name="T19" fmla="*/ 31 h 118"/>
                <a:gd name="T20" fmla="*/ 105 w 117"/>
                <a:gd name="T21" fmla="*/ 46 h 118"/>
                <a:gd name="T22" fmla="*/ 111 w 117"/>
                <a:gd name="T23" fmla="*/ 61 h 118"/>
                <a:gd name="T24" fmla="*/ 116 w 117"/>
                <a:gd name="T25" fmla="*/ 76 h 118"/>
                <a:gd name="T26" fmla="*/ 116 w 117"/>
                <a:gd name="T27" fmla="*/ 92 h 118"/>
                <a:gd name="T28" fmla="*/ 116 w 117"/>
                <a:gd name="T29" fmla="*/ 107 h 118"/>
                <a:gd name="T30" fmla="*/ 100 w 117"/>
                <a:gd name="T31" fmla="*/ 117 h 118"/>
                <a:gd name="T32" fmla="*/ 84 w 117"/>
                <a:gd name="T33" fmla="*/ 117 h 118"/>
                <a:gd name="T34" fmla="*/ 69 w 117"/>
                <a:gd name="T35" fmla="*/ 117 h 118"/>
                <a:gd name="T36" fmla="*/ 53 w 117"/>
                <a:gd name="T37" fmla="*/ 117 h 118"/>
                <a:gd name="T38" fmla="*/ 37 w 117"/>
                <a:gd name="T39" fmla="*/ 112 h 118"/>
                <a:gd name="T40" fmla="*/ 21 w 117"/>
                <a:gd name="T41" fmla="*/ 102 h 118"/>
                <a:gd name="T42" fmla="*/ 11 w 117"/>
                <a:gd name="T43" fmla="*/ 86 h 118"/>
                <a:gd name="T44" fmla="*/ 5 w 117"/>
                <a:gd name="T45" fmla="*/ 71 h 118"/>
                <a:gd name="T46" fmla="*/ 5 w 117"/>
                <a:gd name="T47" fmla="*/ 66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7"/>
                <a:gd name="T73" fmla="*/ 0 h 118"/>
                <a:gd name="T74" fmla="*/ 117 w 117"/>
                <a:gd name="T75" fmla="*/ 118 h 1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7" h="118">
                  <a:moveTo>
                    <a:pt x="5" y="66"/>
                  </a:moveTo>
                  <a:lnTo>
                    <a:pt x="0" y="51"/>
                  </a:lnTo>
                  <a:lnTo>
                    <a:pt x="0" y="36"/>
                  </a:lnTo>
                  <a:lnTo>
                    <a:pt x="16" y="25"/>
                  </a:lnTo>
                  <a:lnTo>
                    <a:pt x="32" y="15"/>
                  </a:lnTo>
                  <a:lnTo>
                    <a:pt x="47" y="0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84" y="15"/>
                  </a:lnTo>
                  <a:lnTo>
                    <a:pt x="95" y="31"/>
                  </a:lnTo>
                  <a:lnTo>
                    <a:pt x="105" y="46"/>
                  </a:lnTo>
                  <a:lnTo>
                    <a:pt x="111" y="61"/>
                  </a:lnTo>
                  <a:lnTo>
                    <a:pt x="116" y="76"/>
                  </a:lnTo>
                  <a:lnTo>
                    <a:pt x="116" y="92"/>
                  </a:lnTo>
                  <a:lnTo>
                    <a:pt x="116" y="107"/>
                  </a:lnTo>
                  <a:lnTo>
                    <a:pt x="100" y="117"/>
                  </a:lnTo>
                  <a:lnTo>
                    <a:pt x="84" y="117"/>
                  </a:lnTo>
                  <a:lnTo>
                    <a:pt x="69" y="117"/>
                  </a:lnTo>
                  <a:lnTo>
                    <a:pt x="53" y="117"/>
                  </a:lnTo>
                  <a:lnTo>
                    <a:pt x="37" y="112"/>
                  </a:lnTo>
                  <a:lnTo>
                    <a:pt x="21" y="102"/>
                  </a:lnTo>
                  <a:lnTo>
                    <a:pt x="11" y="86"/>
                  </a:lnTo>
                  <a:lnTo>
                    <a:pt x="5" y="71"/>
                  </a:lnTo>
                  <a:lnTo>
                    <a:pt x="5" y="66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51" name="Freeform 14"/>
            <p:cNvSpPr>
              <a:spLocks/>
            </p:cNvSpPr>
            <p:nvPr/>
          </p:nvSpPr>
          <p:spPr bwMode="auto">
            <a:xfrm>
              <a:off x="3469" y="239"/>
              <a:ext cx="82" cy="87"/>
            </a:xfrm>
            <a:custGeom>
              <a:avLst/>
              <a:gdLst>
                <a:gd name="T0" fmla="*/ 0 w 82"/>
                <a:gd name="T1" fmla="*/ 0 h 87"/>
                <a:gd name="T2" fmla="*/ 16 w 82"/>
                <a:gd name="T3" fmla="*/ 10 h 87"/>
                <a:gd name="T4" fmla="*/ 32 w 82"/>
                <a:gd name="T5" fmla="*/ 20 h 87"/>
                <a:gd name="T6" fmla="*/ 49 w 82"/>
                <a:gd name="T7" fmla="*/ 20 h 87"/>
                <a:gd name="T8" fmla="*/ 65 w 82"/>
                <a:gd name="T9" fmla="*/ 30 h 87"/>
                <a:gd name="T10" fmla="*/ 76 w 82"/>
                <a:gd name="T11" fmla="*/ 46 h 87"/>
                <a:gd name="T12" fmla="*/ 81 w 82"/>
                <a:gd name="T13" fmla="*/ 61 h 87"/>
                <a:gd name="T14" fmla="*/ 81 w 82"/>
                <a:gd name="T15" fmla="*/ 76 h 87"/>
                <a:gd name="T16" fmla="*/ 65 w 82"/>
                <a:gd name="T17" fmla="*/ 86 h 87"/>
                <a:gd name="T18" fmla="*/ 49 w 82"/>
                <a:gd name="T19" fmla="*/ 86 h 87"/>
                <a:gd name="T20" fmla="*/ 27 w 82"/>
                <a:gd name="T21" fmla="*/ 81 h 87"/>
                <a:gd name="T22" fmla="*/ 11 w 82"/>
                <a:gd name="T23" fmla="*/ 71 h 87"/>
                <a:gd name="T24" fmla="*/ 5 w 82"/>
                <a:gd name="T25" fmla="*/ 56 h 87"/>
                <a:gd name="T26" fmla="*/ 0 w 82"/>
                <a:gd name="T27" fmla="*/ 40 h 87"/>
                <a:gd name="T28" fmla="*/ 0 w 82"/>
                <a:gd name="T29" fmla="*/ 25 h 87"/>
                <a:gd name="T30" fmla="*/ 11 w 82"/>
                <a:gd name="T31" fmla="*/ 10 h 87"/>
                <a:gd name="T32" fmla="*/ 0 w 82"/>
                <a:gd name="T33" fmla="*/ 0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2"/>
                <a:gd name="T52" fmla="*/ 0 h 87"/>
                <a:gd name="T53" fmla="*/ 82 w 82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2" h="87">
                  <a:moveTo>
                    <a:pt x="0" y="0"/>
                  </a:moveTo>
                  <a:lnTo>
                    <a:pt x="16" y="10"/>
                  </a:lnTo>
                  <a:lnTo>
                    <a:pt x="32" y="20"/>
                  </a:lnTo>
                  <a:lnTo>
                    <a:pt x="49" y="20"/>
                  </a:lnTo>
                  <a:lnTo>
                    <a:pt x="65" y="30"/>
                  </a:lnTo>
                  <a:lnTo>
                    <a:pt x="76" y="46"/>
                  </a:lnTo>
                  <a:lnTo>
                    <a:pt x="81" y="61"/>
                  </a:lnTo>
                  <a:lnTo>
                    <a:pt x="81" y="76"/>
                  </a:lnTo>
                  <a:lnTo>
                    <a:pt x="65" y="86"/>
                  </a:lnTo>
                  <a:lnTo>
                    <a:pt x="49" y="86"/>
                  </a:lnTo>
                  <a:lnTo>
                    <a:pt x="27" y="81"/>
                  </a:lnTo>
                  <a:lnTo>
                    <a:pt x="11" y="71"/>
                  </a:lnTo>
                  <a:lnTo>
                    <a:pt x="5" y="56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11" y="10"/>
                  </a:lnTo>
                  <a:lnTo>
                    <a:pt x="0" y="0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41" name="Line 15"/>
          <p:cNvSpPr>
            <a:spLocks noChangeShapeType="1"/>
          </p:cNvSpPr>
          <p:nvPr/>
        </p:nvSpPr>
        <p:spPr bwMode="auto">
          <a:xfrm>
            <a:off x="6256338" y="4111626"/>
            <a:ext cx="514350" cy="99377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42" name="Group 16"/>
          <p:cNvGrpSpPr>
            <a:grpSpLocks/>
          </p:cNvGrpSpPr>
          <p:nvPr/>
        </p:nvGrpSpPr>
        <p:grpSpPr bwMode="auto">
          <a:xfrm>
            <a:off x="6240463" y="4783138"/>
            <a:ext cx="1073150" cy="768350"/>
            <a:chOff x="2949" y="196"/>
            <a:chExt cx="941" cy="598"/>
          </a:xfrm>
        </p:grpSpPr>
        <p:sp>
          <p:nvSpPr>
            <p:cNvPr id="40030" name="Oval 17"/>
            <p:cNvSpPr>
              <a:spLocks noChangeArrowheads="1"/>
            </p:cNvSpPr>
            <p:nvPr/>
          </p:nvSpPr>
          <p:spPr bwMode="auto">
            <a:xfrm>
              <a:off x="3168" y="196"/>
              <a:ext cx="407" cy="162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31" name="Oval 18"/>
            <p:cNvSpPr>
              <a:spLocks noChangeArrowheads="1"/>
            </p:cNvSpPr>
            <p:nvPr/>
          </p:nvSpPr>
          <p:spPr bwMode="auto">
            <a:xfrm rot="900000">
              <a:off x="3512" y="252"/>
              <a:ext cx="275" cy="131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32" name="Oval 19"/>
            <p:cNvSpPr>
              <a:spLocks noChangeArrowheads="1"/>
            </p:cNvSpPr>
            <p:nvPr/>
          </p:nvSpPr>
          <p:spPr bwMode="auto">
            <a:xfrm rot="1500000">
              <a:off x="3650" y="385"/>
              <a:ext cx="240" cy="153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33" name="Oval 20"/>
            <p:cNvSpPr>
              <a:spLocks noChangeArrowheads="1"/>
            </p:cNvSpPr>
            <p:nvPr/>
          </p:nvSpPr>
          <p:spPr bwMode="auto">
            <a:xfrm rot="-1560000">
              <a:off x="3573" y="537"/>
              <a:ext cx="291" cy="18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34" name="Oval 21"/>
            <p:cNvSpPr>
              <a:spLocks noChangeArrowheads="1"/>
            </p:cNvSpPr>
            <p:nvPr/>
          </p:nvSpPr>
          <p:spPr bwMode="auto">
            <a:xfrm>
              <a:off x="3216" y="555"/>
              <a:ext cx="471" cy="23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35" name="Oval 22"/>
            <p:cNvSpPr>
              <a:spLocks noChangeArrowheads="1"/>
            </p:cNvSpPr>
            <p:nvPr/>
          </p:nvSpPr>
          <p:spPr bwMode="auto">
            <a:xfrm rot="1080000">
              <a:off x="3023" y="555"/>
              <a:ext cx="26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36" name="Oval 23"/>
            <p:cNvSpPr>
              <a:spLocks noChangeArrowheads="1"/>
            </p:cNvSpPr>
            <p:nvPr/>
          </p:nvSpPr>
          <p:spPr bwMode="auto">
            <a:xfrm>
              <a:off x="2949" y="432"/>
              <a:ext cx="217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37" name="Oval 24"/>
            <p:cNvSpPr>
              <a:spLocks noChangeArrowheads="1"/>
            </p:cNvSpPr>
            <p:nvPr/>
          </p:nvSpPr>
          <p:spPr bwMode="auto">
            <a:xfrm rot="-1860000">
              <a:off x="2984" y="310"/>
              <a:ext cx="29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38" name="Freeform 25"/>
            <p:cNvSpPr>
              <a:spLocks/>
            </p:cNvSpPr>
            <p:nvPr/>
          </p:nvSpPr>
          <p:spPr bwMode="auto">
            <a:xfrm>
              <a:off x="3051" y="300"/>
              <a:ext cx="738" cy="407"/>
            </a:xfrm>
            <a:custGeom>
              <a:avLst/>
              <a:gdLst>
                <a:gd name="T0" fmla="*/ 108 w 738"/>
                <a:gd name="T1" fmla="*/ 82 h 407"/>
                <a:gd name="T2" fmla="*/ 145 w 738"/>
                <a:gd name="T3" fmla="*/ 77 h 407"/>
                <a:gd name="T4" fmla="*/ 183 w 738"/>
                <a:gd name="T5" fmla="*/ 72 h 407"/>
                <a:gd name="T6" fmla="*/ 215 w 738"/>
                <a:gd name="T7" fmla="*/ 67 h 407"/>
                <a:gd name="T8" fmla="*/ 237 w 738"/>
                <a:gd name="T9" fmla="*/ 46 h 407"/>
                <a:gd name="T10" fmla="*/ 204 w 738"/>
                <a:gd name="T11" fmla="*/ 41 h 407"/>
                <a:gd name="T12" fmla="*/ 172 w 738"/>
                <a:gd name="T13" fmla="*/ 46 h 407"/>
                <a:gd name="T14" fmla="*/ 156 w 738"/>
                <a:gd name="T15" fmla="*/ 46 h 407"/>
                <a:gd name="T16" fmla="*/ 188 w 738"/>
                <a:gd name="T17" fmla="*/ 26 h 407"/>
                <a:gd name="T18" fmla="*/ 226 w 738"/>
                <a:gd name="T19" fmla="*/ 15 h 407"/>
                <a:gd name="T20" fmla="*/ 258 w 738"/>
                <a:gd name="T21" fmla="*/ 10 h 407"/>
                <a:gd name="T22" fmla="*/ 290 w 738"/>
                <a:gd name="T23" fmla="*/ 5 h 407"/>
                <a:gd name="T24" fmla="*/ 323 w 738"/>
                <a:gd name="T25" fmla="*/ 0 h 407"/>
                <a:gd name="T26" fmla="*/ 355 w 738"/>
                <a:gd name="T27" fmla="*/ 0 h 407"/>
                <a:gd name="T28" fmla="*/ 387 w 738"/>
                <a:gd name="T29" fmla="*/ 0 h 407"/>
                <a:gd name="T30" fmla="*/ 463 w 738"/>
                <a:gd name="T31" fmla="*/ 0 h 407"/>
                <a:gd name="T32" fmla="*/ 506 w 738"/>
                <a:gd name="T33" fmla="*/ 0 h 407"/>
                <a:gd name="T34" fmla="*/ 543 w 738"/>
                <a:gd name="T35" fmla="*/ 15 h 407"/>
                <a:gd name="T36" fmla="*/ 570 w 738"/>
                <a:gd name="T37" fmla="*/ 36 h 407"/>
                <a:gd name="T38" fmla="*/ 603 w 738"/>
                <a:gd name="T39" fmla="*/ 51 h 407"/>
                <a:gd name="T40" fmla="*/ 635 w 738"/>
                <a:gd name="T41" fmla="*/ 57 h 407"/>
                <a:gd name="T42" fmla="*/ 667 w 738"/>
                <a:gd name="T43" fmla="*/ 77 h 407"/>
                <a:gd name="T44" fmla="*/ 694 w 738"/>
                <a:gd name="T45" fmla="*/ 98 h 407"/>
                <a:gd name="T46" fmla="*/ 715 w 738"/>
                <a:gd name="T47" fmla="*/ 128 h 407"/>
                <a:gd name="T48" fmla="*/ 721 w 738"/>
                <a:gd name="T49" fmla="*/ 164 h 407"/>
                <a:gd name="T50" fmla="*/ 726 w 738"/>
                <a:gd name="T51" fmla="*/ 195 h 407"/>
                <a:gd name="T52" fmla="*/ 726 w 738"/>
                <a:gd name="T53" fmla="*/ 226 h 407"/>
                <a:gd name="T54" fmla="*/ 726 w 738"/>
                <a:gd name="T55" fmla="*/ 257 h 407"/>
                <a:gd name="T56" fmla="*/ 737 w 738"/>
                <a:gd name="T57" fmla="*/ 288 h 407"/>
                <a:gd name="T58" fmla="*/ 737 w 738"/>
                <a:gd name="T59" fmla="*/ 319 h 407"/>
                <a:gd name="T60" fmla="*/ 715 w 738"/>
                <a:gd name="T61" fmla="*/ 349 h 407"/>
                <a:gd name="T62" fmla="*/ 678 w 738"/>
                <a:gd name="T63" fmla="*/ 365 h 407"/>
                <a:gd name="T64" fmla="*/ 646 w 738"/>
                <a:gd name="T65" fmla="*/ 380 h 407"/>
                <a:gd name="T66" fmla="*/ 613 w 738"/>
                <a:gd name="T67" fmla="*/ 396 h 407"/>
                <a:gd name="T68" fmla="*/ 581 w 738"/>
                <a:gd name="T69" fmla="*/ 401 h 407"/>
                <a:gd name="T70" fmla="*/ 538 w 738"/>
                <a:gd name="T71" fmla="*/ 406 h 407"/>
                <a:gd name="T72" fmla="*/ 500 w 738"/>
                <a:gd name="T73" fmla="*/ 406 h 407"/>
                <a:gd name="T74" fmla="*/ 468 w 738"/>
                <a:gd name="T75" fmla="*/ 406 h 407"/>
                <a:gd name="T76" fmla="*/ 436 w 738"/>
                <a:gd name="T77" fmla="*/ 406 h 407"/>
                <a:gd name="T78" fmla="*/ 403 w 738"/>
                <a:gd name="T79" fmla="*/ 406 h 407"/>
                <a:gd name="T80" fmla="*/ 371 w 738"/>
                <a:gd name="T81" fmla="*/ 406 h 407"/>
                <a:gd name="T82" fmla="*/ 339 w 738"/>
                <a:gd name="T83" fmla="*/ 406 h 407"/>
                <a:gd name="T84" fmla="*/ 307 w 738"/>
                <a:gd name="T85" fmla="*/ 406 h 407"/>
                <a:gd name="T86" fmla="*/ 269 w 738"/>
                <a:gd name="T87" fmla="*/ 406 h 407"/>
                <a:gd name="T88" fmla="*/ 237 w 738"/>
                <a:gd name="T89" fmla="*/ 406 h 407"/>
                <a:gd name="T90" fmla="*/ 204 w 738"/>
                <a:gd name="T91" fmla="*/ 406 h 407"/>
                <a:gd name="T92" fmla="*/ 172 w 738"/>
                <a:gd name="T93" fmla="*/ 391 h 407"/>
                <a:gd name="T94" fmla="*/ 140 w 738"/>
                <a:gd name="T95" fmla="*/ 380 h 407"/>
                <a:gd name="T96" fmla="*/ 108 w 738"/>
                <a:gd name="T97" fmla="*/ 365 h 407"/>
                <a:gd name="T98" fmla="*/ 81 w 738"/>
                <a:gd name="T99" fmla="*/ 339 h 407"/>
                <a:gd name="T100" fmla="*/ 59 w 738"/>
                <a:gd name="T101" fmla="*/ 319 h 407"/>
                <a:gd name="T102" fmla="*/ 38 w 738"/>
                <a:gd name="T103" fmla="*/ 288 h 407"/>
                <a:gd name="T104" fmla="*/ 16 w 738"/>
                <a:gd name="T105" fmla="*/ 252 h 407"/>
                <a:gd name="T106" fmla="*/ 0 w 738"/>
                <a:gd name="T107" fmla="*/ 216 h 407"/>
                <a:gd name="T108" fmla="*/ 0 w 738"/>
                <a:gd name="T109" fmla="*/ 185 h 407"/>
                <a:gd name="T110" fmla="*/ 5 w 738"/>
                <a:gd name="T111" fmla="*/ 149 h 407"/>
                <a:gd name="T112" fmla="*/ 27 w 738"/>
                <a:gd name="T113" fmla="*/ 123 h 407"/>
                <a:gd name="T114" fmla="*/ 54 w 738"/>
                <a:gd name="T115" fmla="*/ 108 h 407"/>
                <a:gd name="T116" fmla="*/ 86 w 738"/>
                <a:gd name="T117" fmla="*/ 98 h 407"/>
                <a:gd name="T118" fmla="*/ 113 w 738"/>
                <a:gd name="T119" fmla="*/ 82 h 407"/>
                <a:gd name="T120" fmla="*/ 129 w 738"/>
                <a:gd name="T121" fmla="*/ 98 h 40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38"/>
                <a:gd name="T184" fmla="*/ 0 h 407"/>
                <a:gd name="T185" fmla="*/ 738 w 738"/>
                <a:gd name="T186" fmla="*/ 407 h 40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38" h="407">
                  <a:moveTo>
                    <a:pt x="91" y="82"/>
                  </a:moveTo>
                  <a:lnTo>
                    <a:pt x="108" y="82"/>
                  </a:lnTo>
                  <a:lnTo>
                    <a:pt x="124" y="82"/>
                  </a:lnTo>
                  <a:lnTo>
                    <a:pt x="145" y="77"/>
                  </a:lnTo>
                  <a:lnTo>
                    <a:pt x="161" y="77"/>
                  </a:lnTo>
                  <a:lnTo>
                    <a:pt x="183" y="72"/>
                  </a:lnTo>
                  <a:lnTo>
                    <a:pt x="199" y="72"/>
                  </a:lnTo>
                  <a:lnTo>
                    <a:pt x="215" y="67"/>
                  </a:lnTo>
                  <a:lnTo>
                    <a:pt x="231" y="62"/>
                  </a:lnTo>
                  <a:lnTo>
                    <a:pt x="237" y="46"/>
                  </a:lnTo>
                  <a:lnTo>
                    <a:pt x="221" y="41"/>
                  </a:lnTo>
                  <a:lnTo>
                    <a:pt x="204" y="41"/>
                  </a:lnTo>
                  <a:lnTo>
                    <a:pt x="188" y="46"/>
                  </a:lnTo>
                  <a:lnTo>
                    <a:pt x="172" y="46"/>
                  </a:lnTo>
                  <a:lnTo>
                    <a:pt x="156" y="62"/>
                  </a:lnTo>
                  <a:lnTo>
                    <a:pt x="156" y="46"/>
                  </a:lnTo>
                  <a:lnTo>
                    <a:pt x="172" y="36"/>
                  </a:lnTo>
                  <a:lnTo>
                    <a:pt x="188" y="26"/>
                  </a:lnTo>
                  <a:lnTo>
                    <a:pt x="210" y="21"/>
                  </a:lnTo>
                  <a:lnTo>
                    <a:pt x="226" y="15"/>
                  </a:lnTo>
                  <a:lnTo>
                    <a:pt x="242" y="15"/>
                  </a:lnTo>
                  <a:lnTo>
                    <a:pt x="258" y="10"/>
                  </a:lnTo>
                  <a:lnTo>
                    <a:pt x="274" y="10"/>
                  </a:lnTo>
                  <a:lnTo>
                    <a:pt x="290" y="5"/>
                  </a:lnTo>
                  <a:lnTo>
                    <a:pt x="307" y="5"/>
                  </a:lnTo>
                  <a:lnTo>
                    <a:pt x="323" y="0"/>
                  </a:lnTo>
                  <a:lnTo>
                    <a:pt x="339" y="0"/>
                  </a:lnTo>
                  <a:lnTo>
                    <a:pt x="355" y="0"/>
                  </a:lnTo>
                  <a:lnTo>
                    <a:pt x="371" y="0"/>
                  </a:lnTo>
                  <a:lnTo>
                    <a:pt x="387" y="0"/>
                  </a:lnTo>
                  <a:lnTo>
                    <a:pt x="420" y="0"/>
                  </a:lnTo>
                  <a:lnTo>
                    <a:pt x="463" y="0"/>
                  </a:lnTo>
                  <a:lnTo>
                    <a:pt x="484" y="0"/>
                  </a:lnTo>
                  <a:lnTo>
                    <a:pt x="506" y="0"/>
                  </a:lnTo>
                  <a:lnTo>
                    <a:pt x="527" y="5"/>
                  </a:lnTo>
                  <a:lnTo>
                    <a:pt x="543" y="15"/>
                  </a:lnTo>
                  <a:lnTo>
                    <a:pt x="554" y="31"/>
                  </a:lnTo>
                  <a:lnTo>
                    <a:pt x="570" y="36"/>
                  </a:lnTo>
                  <a:lnTo>
                    <a:pt x="586" y="46"/>
                  </a:lnTo>
                  <a:lnTo>
                    <a:pt x="603" y="51"/>
                  </a:lnTo>
                  <a:lnTo>
                    <a:pt x="619" y="51"/>
                  </a:lnTo>
                  <a:lnTo>
                    <a:pt x="635" y="57"/>
                  </a:lnTo>
                  <a:lnTo>
                    <a:pt x="651" y="67"/>
                  </a:lnTo>
                  <a:lnTo>
                    <a:pt x="667" y="77"/>
                  </a:lnTo>
                  <a:lnTo>
                    <a:pt x="678" y="93"/>
                  </a:lnTo>
                  <a:lnTo>
                    <a:pt x="694" y="98"/>
                  </a:lnTo>
                  <a:lnTo>
                    <a:pt x="699" y="113"/>
                  </a:lnTo>
                  <a:lnTo>
                    <a:pt x="715" y="128"/>
                  </a:lnTo>
                  <a:lnTo>
                    <a:pt x="721" y="149"/>
                  </a:lnTo>
                  <a:lnTo>
                    <a:pt x="721" y="164"/>
                  </a:lnTo>
                  <a:lnTo>
                    <a:pt x="726" y="180"/>
                  </a:lnTo>
                  <a:lnTo>
                    <a:pt x="726" y="195"/>
                  </a:lnTo>
                  <a:lnTo>
                    <a:pt x="726" y="211"/>
                  </a:lnTo>
                  <a:lnTo>
                    <a:pt x="726" y="226"/>
                  </a:lnTo>
                  <a:lnTo>
                    <a:pt x="726" y="242"/>
                  </a:lnTo>
                  <a:lnTo>
                    <a:pt x="726" y="257"/>
                  </a:lnTo>
                  <a:lnTo>
                    <a:pt x="737" y="272"/>
                  </a:lnTo>
                  <a:lnTo>
                    <a:pt x="737" y="288"/>
                  </a:lnTo>
                  <a:lnTo>
                    <a:pt x="737" y="303"/>
                  </a:lnTo>
                  <a:lnTo>
                    <a:pt x="737" y="319"/>
                  </a:lnTo>
                  <a:lnTo>
                    <a:pt x="732" y="334"/>
                  </a:lnTo>
                  <a:lnTo>
                    <a:pt x="715" y="349"/>
                  </a:lnTo>
                  <a:lnTo>
                    <a:pt x="694" y="360"/>
                  </a:lnTo>
                  <a:lnTo>
                    <a:pt x="678" y="365"/>
                  </a:lnTo>
                  <a:lnTo>
                    <a:pt x="662" y="375"/>
                  </a:lnTo>
                  <a:lnTo>
                    <a:pt x="646" y="380"/>
                  </a:lnTo>
                  <a:lnTo>
                    <a:pt x="629" y="385"/>
                  </a:lnTo>
                  <a:lnTo>
                    <a:pt x="613" y="396"/>
                  </a:lnTo>
                  <a:lnTo>
                    <a:pt x="597" y="401"/>
                  </a:lnTo>
                  <a:lnTo>
                    <a:pt x="581" y="401"/>
                  </a:lnTo>
                  <a:lnTo>
                    <a:pt x="559" y="406"/>
                  </a:lnTo>
                  <a:lnTo>
                    <a:pt x="538" y="406"/>
                  </a:lnTo>
                  <a:lnTo>
                    <a:pt x="522" y="406"/>
                  </a:lnTo>
                  <a:lnTo>
                    <a:pt x="500" y="406"/>
                  </a:lnTo>
                  <a:lnTo>
                    <a:pt x="484" y="406"/>
                  </a:lnTo>
                  <a:lnTo>
                    <a:pt x="468" y="406"/>
                  </a:lnTo>
                  <a:lnTo>
                    <a:pt x="452" y="406"/>
                  </a:lnTo>
                  <a:lnTo>
                    <a:pt x="436" y="406"/>
                  </a:lnTo>
                  <a:lnTo>
                    <a:pt x="420" y="406"/>
                  </a:lnTo>
                  <a:lnTo>
                    <a:pt x="403" y="406"/>
                  </a:lnTo>
                  <a:lnTo>
                    <a:pt x="387" y="406"/>
                  </a:lnTo>
                  <a:lnTo>
                    <a:pt x="371" y="406"/>
                  </a:lnTo>
                  <a:lnTo>
                    <a:pt x="355" y="406"/>
                  </a:lnTo>
                  <a:lnTo>
                    <a:pt x="339" y="406"/>
                  </a:lnTo>
                  <a:lnTo>
                    <a:pt x="323" y="406"/>
                  </a:lnTo>
                  <a:lnTo>
                    <a:pt x="307" y="406"/>
                  </a:lnTo>
                  <a:lnTo>
                    <a:pt x="285" y="406"/>
                  </a:lnTo>
                  <a:lnTo>
                    <a:pt x="269" y="406"/>
                  </a:lnTo>
                  <a:lnTo>
                    <a:pt x="253" y="406"/>
                  </a:lnTo>
                  <a:lnTo>
                    <a:pt x="237" y="406"/>
                  </a:lnTo>
                  <a:lnTo>
                    <a:pt x="221" y="406"/>
                  </a:lnTo>
                  <a:lnTo>
                    <a:pt x="204" y="406"/>
                  </a:lnTo>
                  <a:lnTo>
                    <a:pt x="188" y="396"/>
                  </a:lnTo>
                  <a:lnTo>
                    <a:pt x="172" y="391"/>
                  </a:lnTo>
                  <a:lnTo>
                    <a:pt x="156" y="385"/>
                  </a:lnTo>
                  <a:lnTo>
                    <a:pt x="140" y="380"/>
                  </a:lnTo>
                  <a:lnTo>
                    <a:pt x="124" y="375"/>
                  </a:lnTo>
                  <a:lnTo>
                    <a:pt x="108" y="365"/>
                  </a:lnTo>
                  <a:lnTo>
                    <a:pt x="91" y="355"/>
                  </a:lnTo>
                  <a:lnTo>
                    <a:pt x="81" y="339"/>
                  </a:lnTo>
                  <a:lnTo>
                    <a:pt x="65" y="334"/>
                  </a:lnTo>
                  <a:lnTo>
                    <a:pt x="59" y="319"/>
                  </a:lnTo>
                  <a:lnTo>
                    <a:pt x="43" y="303"/>
                  </a:lnTo>
                  <a:lnTo>
                    <a:pt x="38" y="288"/>
                  </a:lnTo>
                  <a:lnTo>
                    <a:pt x="22" y="272"/>
                  </a:lnTo>
                  <a:lnTo>
                    <a:pt x="16" y="252"/>
                  </a:lnTo>
                  <a:lnTo>
                    <a:pt x="5" y="231"/>
                  </a:lnTo>
                  <a:lnTo>
                    <a:pt x="0" y="216"/>
                  </a:lnTo>
                  <a:lnTo>
                    <a:pt x="0" y="200"/>
                  </a:lnTo>
                  <a:lnTo>
                    <a:pt x="0" y="185"/>
                  </a:lnTo>
                  <a:lnTo>
                    <a:pt x="0" y="170"/>
                  </a:lnTo>
                  <a:lnTo>
                    <a:pt x="5" y="149"/>
                  </a:lnTo>
                  <a:lnTo>
                    <a:pt x="11" y="134"/>
                  </a:lnTo>
                  <a:lnTo>
                    <a:pt x="27" y="123"/>
                  </a:lnTo>
                  <a:lnTo>
                    <a:pt x="38" y="108"/>
                  </a:lnTo>
                  <a:lnTo>
                    <a:pt x="54" y="108"/>
                  </a:lnTo>
                  <a:lnTo>
                    <a:pt x="70" y="103"/>
                  </a:lnTo>
                  <a:lnTo>
                    <a:pt x="86" y="98"/>
                  </a:lnTo>
                  <a:lnTo>
                    <a:pt x="102" y="98"/>
                  </a:lnTo>
                  <a:lnTo>
                    <a:pt x="113" y="82"/>
                  </a:lnTo>
                  <a:lnTo>
                    <a:pt x="113" y="67"/>
                  </a:lnTo>
                  <a:lnTo>
                    <a:pt x="129" y="98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39" name="Freeform 26"/>
            <p:cNvSpPr>
              <a:spLocks/>
            </p:cNvSpPr>
            <p:nvPr/>
          </p:nvSpPr>
          <p:spPr bwMode="auto">
            <a:xfrm>
              <a:off x="3193" y="270"/>
              <a:ext cx="117" cy="118"/>
            </a:xfrm>
            <a:custGeom>
              <a:avLst/>
              <a:gdLst>
                <a:gd name="T0" fmla="*/ 5 w 117"/>
                <a:gd name="T1" fmla="*/ 66 h 118"/>
                <a:gd name="T2" fmla="*/ 0 w 117"/>
                <a:gd name="T3" fmla="*/ 51 h 118"/>
                <a:gd name="T4" fmla="*/ 0 w 117"/>
                <a:gd name="T5" fmla="*/ 36 h 118"/>
                <a:gd name="T6" fmla="*/ 16 w 117"/>
                <a:gd name="T7" fmla="*/ 25 h 118"/>
                <a:gd name="T8" fmla="*/ 32 w 117"/>
                <a:gd name="T9" fmla="*/ 15 h 118"/>
                <a:gd name="T10" fmla="*/ 47 w 117"/>
                <a:gd name="T11" fmla="*/ 0 h 118"/>
                <a:gd name="T12" fmla="*/ 63 w 117"/>
                <a:gd name="T13" fmla="*/ 0 h 118"/>
                <a:gd name="T14" fmla="*/ 79 w 117"/>
                <a:gd name="T15" fmla="*/ 0 h 118"/>
                <a:gd name="T16" fmla="*/ 84 w 117"/>
                <a:gd name="T17" fmla="*/ 15 h 118"/>
                <a:gd name="T18" fmla="*/ 95 w 117"/>
                <a:gd name="T19" fmla="*/ 31 h 118"/>
                <a:gd name="T20" fmla="*/ 105 w 117"/>
                <a:gd name="T21" fmla="*/ 46 h 118"/>
                <a:gd name="T22" fmla="*/ 111 w 117"/>
                <a:gd name="T23" fmla="*/ 61 h 118"/>
                <a:gd name="T24" fmla="*/ 116 w 117"/>
                <a:gd name="T25" fmla="*/ 76 h 118"/>
                <a:gd name="T26" fmla="*/ 116 w 117"/>
                <a:gd name="T27" fmla="*/ 92 h 118"/>
                <a:gd name="T28" fmla="*/ 116 w 117"/>
                <a:gd name="T29" fmla="*/ 107 h 118"/>
                <a:gd name="T30" fmla="*/ 100 w 117"/>
                <a:gd name="T31" fmla="*/ 117 h 118"/>
                <a:gd name="T32" fmla="*/ 84 w 117"/>
                <a:gd name="T33" fmla="*/ 117 h 118"/>
                <a:gd name="T34" fmla="*/ 69 w 117"/>
                <a:gd name="T35" fmla="*/ 117 h 118"/>
                <a:gd name="T36" fmla="*/ 53 w 117"/>
                <a:gd name="T37" fmla="*/ 117 h 118"/>
                <a:gd name="T38" fmla="*/ 37 w 117"/>
                <a:gd name="T39" fmla="*/ 112 h 118"/>
                <a:gd name="T40" fmla="*/ 21 w 117"/>
                <a:gd name="T41" fmla="*/ 102 h 118"/>
                <a:gd name="T42" fmla="*/ 11 w 117"/>
                <a:gd name="T43" fmla="*/ 86 h 118"/>
                <a:gd name="T44" fmla="*/ 5 w 117"/>
                <a:gd name="T45" fmla="*/ 71 h 118"/>
                <a:gd name="T46" fmla="*/ 5 w 117"/>
                <a:gd name="T47" fmla="*/ 66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7"/>
                <a:gd name="T73" fmla="*/ 0 h 118"/>
                <a:gd name="T74" fmla="*/ 117 w 117"/>
                <a:gd name="T75" fmla="*/ 118 h 1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7" h="118">
                  <a:moveTo>
                    <a:pt x="5" y="66"/>
                  </a:moveTo>
                  <a:lnTo>
                    <a:pt x="0" y="51"/>
                  </a:lnTo>
                  <a:lnTo>
                    <a:pt x="0" y="36"/>
                  </a:lnTo>
                  <a:lnTo>
                    <a:pt x="16" y="25"/>
                  </a:lnTo>
                  <a:lnTo>
                    <a:pt x="32" y="15"/>
                  </a:lnTo>
                  <a:lnTo>
                    <a:pt x="47" y="0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84" y="15"/>
                  </a:lnTo>
                  <a:lnTo>
                    <a:pt x="95" y="31"/>
                  </a:lnTo>
                  <a:lnTo>
                    <a:pt x="105" y="46"/>
                  </a:lnTo>
                  <a:lnTo>
                    <a:pt x="111" y="61"/>
                  </a:lnTo>
                  <a:lnTo>
                    <a:pt x="116" y="76"/>
                  </a:lnTo>
                  <a:lnTo>
                    <a:pt x="116" y="92"/>
                  </a:lnTo>
                  <a:lnTo>
                    <a:pt x="116" y="107"/>
                  </a:lnTo>
                  <a:lnTo>
                    <a:pt x="100" y="117"/>
                  </a:lnTo>
                  <a:lnTo>
                    <a:pt x="84" y="117"/>
                  </a:lnTo>
                  <a:lnTo>
                    <a:pt x="69" y="117"/>
                  </a:lnTo>
                  <a:lnTo>
                    <a:pt x="53" y="117"/>
                  </a:lnTo>
                  <a:lnTo>
                    <a:pt x="37" y="112"/>
                  </a:lnTo>
                  <a:lnTo>
                    <a:pt x="21" y="102"/>
                  </a:lnTo>
                  <a:lnTo>
                    <a:pt x="11" y="86"/>
                  </a:lnTo>
                  <a:lnTo>
                    <a:pt x="5" y="71"/>
                  </a:lnTo>
                  <a:lnTo>
                    <a:pt x="5" y="66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40" name="Freeform 27"/>
            <p:cNvSpPr>
              <a:spLocks/>
            </p:cNvSpPr>
            <p:nvPr/>
          </p:nvSpPr>
          <p:spPr bwMode="auto">
            <a:xfrm>
              <a:off x="3469" y="239"/>
              <a:ext cx="82" cy="87"/>
            </a:xfrm>
            <a:custGeom>
              <a:avLst/>
              <a:gdLst>
                <a:gd name="T0" fmla="*/ 0 w 82"/>
                <a:gd name="T1" fmla="*/ 0 h 87"/>
                <a:gd name="T2" fmla="*/ 16 w 82"/>
                <a:gd name="T3" fmla="*/ 10 h 87"/>
                <a:gd name="T4" fmla="*/ 32 w 82"/>
                <a:gd name="T5" fmla="*/ 20 h 87"/>
                <a:gd name="T6" fmla="*/ 49 w 82"/>
                <a:gd name="T7" fmla="*/ 20 h 87"/>
                <a:gd name="T8" fmla="*/ 65 w 82"/>
                <a:gd name="T9" fmla="*/ 30 h 87"/>
                <a:gd name="T10" fmla="*/ 76 w 82"/>
                <a:gd name="T11" fmla="*/ 46 h 87"/>
                <a:gd name="T12" fmla="*/ 81 w 82"/>
                <a:gd name="T13" fmla="*/ 61 h 87"/>
                <a:gd name="T14" fmla="*/ 81 w 82"/>
                <a:gd name="T15" fmla="*/ 76 h 87"/>
                <a:gd name="T16" fmla="*/ 65 w 82"/>
                <a:gd name="T17" fmla="*/ 86 h 87"/>
                <a:gd name="T18" fmla="*/ 49 w 82"/>
                <a:gd name="T19" fmla="*/ 86 h 87"/>
                <a:gd name="T20" fmla="*/ 27 w 82"/>
                <a:gd name="T21" fmla="*/ 81 h 87"/>
                <a:gd name="T22" fmla="*/ 11 w 82"/>
                <a:gd name="T23" fmla="*/ 71 h 87"/>
                <a:gd name="T24" fmla="*/ 5 w 82"/>
                <a:gd name="T25" fmla="*/ 56 h 87"/>
                <a:gd name="T26" fmla="*/ 0 w 82"/>
                <a:gd name="T27" fmla="*/ 40 h 87"/>
                <a:gd name="T28" fmla="*/ 0 w 82"/>
                <a:gd name="T29" fmla="*/ 25 h 87"/>
                <a:gd name="T30" fmla="*/ 11 w 82"/>
                <a:gd name="T31" fmla="*/ 10 h 87"/>
                <a:gd name="T32" fmla="*/ 0 w 82"/>
                <a:gd name="T33" fmla="*/ 0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2"/>
                <a:gd name="T52" fmla="*/ 0 h 87"/>
                <a:gd name="T53" fmla="*/ 82 w 82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2" h="87">
                  <a:moveTo>
                    <a:pt x="0" y="0"/>
                  </a:moveTo>
                  <a:lnTo>
                    <a:pt x="16" y="10"/>
                  </a:lnTo>
                  <a:lnTo>
                    <a:pt x="32" y="20"/>
                  </a:lnTo>
                  <a:lnTo>
                    <a:pt x="49" y="20"/>
                  </a:lnTo>
                  <a:lnTo>
                    <a:pt x="65" y="30"/>
                  </a:lnTo>
                  <a:lnTo>
                    <a:pt x="76" y="46"/>
                  </a:lnTo>
                  <a:lnTo>
                    <a:pt x="81" y="61"/>
                  </a:lnTo>
                  <a:lnTo>
                    <a:pt x="81" y="76"/>
                  </a:lnTo>
                  <a:lnTo>
                    <a:pt x="65" y="86"/>
                  </a:lnTo>
                  <a:lnTo>
                    <a:pt x="49" y="86"/>
                  </a:lnTo>
                  <a:lnTo>
                    <a:pt x="27" y="81"/>
                  </a:lnTo>
                  <a:lnTo>
                    <a:pt x="11" y="71"/>
                  </a:lnTo>
                  <a:lnTo>
                    <a:pt x="5" y="56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11" y="10"/>
                  </a:lnTo>
                  <a:lnTo>
                    <a:pt x="0" y="0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43" name="Line 28"/>
          <p:cNvSpPr>
            <a:spLocks noChangeShapeType="1"/>
          </p:cNvSpPr>
          <p:nvPr/>
        </p:nvSpPr>
        <p:spPr bwMode="auto">
          <a:xfrm flipH="1">
            <a:off x="7969250" y="4111626"/>
            <a:ext cx="342900" cy="99377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44" name="Group 29"/>
          <p:cNvGrpSpPr>
            <a:grpSpLocks/>
          </p:cNvGrpSpPr>
          <p:nvPr/>
        </p:nvGrpSpPr>
        <p:grpSpPr bwMode="auto">
          <a:xfrm>
            <a:off x="7535863" y="4783138"/>
            <a:ext cx="1073150" cy="768350"/>
            <a:chOff x="2949" y="196"/>
            <a:chExt cx="941" cy="598"/>
          </a:xfrm>
        </p:grpSpPr>
        <p:sp>
          <p:nvSpPr>
            <p:cNvPr id="40019" name="Oval 30"/>
            <p:cNvSpPr>
              <a:spLocks noChangeArrowheads="1"/>
            </p:cNvSpPr>
            <p:nvPr/>
          </p:nvSpPr>
          <p:spPr bwMode="auto">
            <a:xfrm>
              <a:off x="3168" y="196"/>
              <a:ext cx="407" cy="162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20" name="Oval 31"/>
            <p:cNvSpPr>
              <a:spLocks noChangeArrowheads="1"/>
            </p:cNvSpPr>
            <p:nvPr/>
          </p:nvSpPr>
          <p:spPr bwMode="auto">
            <a:xfrm rot="900000">
              <a:off x="3512" y="252"/>
              <a:ext cx="275" cy="131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21" name="Oval 32"/>
            <p:cNvSpPr>
              <a:spLocks noChangeArrowheads="1"/>
            </p:cNvSpPr>
            <p:nvPr/>
          </p:nvSpPr>
          <p:spPr bwMode="auto">
            <a:xfrm rot="1500000">
              <a:off x="3650" y="385"/>
              <a:ext cx="240" cy="153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22" name="Oval 33"/>
            <p:cNvSpPr>
              <a:spLocks noChangeArrowheads="1"/>
            </p:cNvSpPr>
            <p:nvPr/>
          </p:nvSpPr>
          <p:spPr bwMode="auto">
            <a:xfrm rot="-1560000">
              <a:off x="3573" y="537"/>
              <a:ext cx="291" cy="18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23" name="Oval 34"/>
            <p:cNvSpPr>
              <a:spLocks noChangeArrowheads="1"/>
            </p:cNvSpPr>
            <p:nvPr/>
          </p:nvSpPr>
          <p:spPr bwMode="auto">
            <a:xfrm>
              <a:off x="3216" y="555"/>
              <a:ext cx="471" cy="23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24" name="Oval 35"/>
            <p:cNvSpPr>
              <a:spLocks noChangeArrowheads="1"/>
            </p:cNvSpPr>
            <p:nvPr/>
          </p:nvSpPr>
          <p:spPr bwMode="auto">
            <a:xfrm rot="1080000">
              <a:off x="3023" y="555"/>
              <a:ext cx="26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25" name="Oval 36"/>
            <p:cNvSpPr>
              <a:spLocks noChangeArrowheads="1"/>
            </p:cNvSpPr>
            <p:nvPr/>
          </p:nvSpPr>
          <p:spPr bwMode="auto">
            <a:xfrm>
              <a:off x="2949" y="432"/>
              <a:ext cx="217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26" name="Oval 37"/>
            <p:cNvSpPr>
              <a:spLocks noChangeArrowheads="1"/>
            </p:cNvSpPr>
            <p:nvPr/>
          </p:nvSpPr>
          <p:spPr bwMode="auto">
            <a:xfrm rot="-1860000">
              <a:off x="2984" y="310"/>
              <a:ext cx="29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27" name="Freeform 38"/>
            <p:cNvSpPr>
              <a:spLocks/>
            </p:cNvSpPr>
            <p:nvPr/>
          </p:nvSpPr>
          <p:spPr bwMode="auto">
            <a:xfrm>
              <a:off x="3051" y="300"/>
              <a:ext cx="738" cy="407"/>
            </a:xfrm>
            <a:custGeom>
              <a:avLst/>
              <a:gdLst>
                <a:gd name="T0" fmla="*/ 108 w 738"/>
                <a:gd name="T1" fmla="*/ 82 h 407"/>
                <a:gd name="T2" fmla="*/ 145 w 738"/>
                <a:gd name="T3" fmla="*/ 77 h 407"/>
                <a:gd name="T4" fmla="*/ 183 w 738"/>
                <a:gd name="T5" fmla="*/ 72 h 407"/>
                <a:gd name="T6" fmla="*/ 215 w 738"/>
                <a:gd name="T7" fmla="*/ 67 h 407"/>
                <a:gd name="T8" fmla="*/ 237 w 738"/>
                <a:gd name="T9" fmla="*/ 46 h 407"/>
                <a:gd name="T10" fmla="*/ 204 w 738"/>
                <a:gd name="T11" fmla="*/ 41 h 407"/>
                <a:gd name="T12" fmla="*/ 172 w 738"/>
                <a:gd name="T13" fmla="*/ 46 h 407"/>
                <a:gd name="T14" fmla="*/ 156 w 738"/>
                <a:gd name="T15" fmla="*/ 46 h 407"/>
                <a:gd name="T16" fmla="*/ 188 w 738"/>
                <a:gd name="T17" fmla="*/ 26 h 407"/>
                <a:gd name="T18" fmla="*/ 226 w 738"/>
                <a:gd name="T19" fmla="*/ 15 h 407"/>
                <a:gd name="T20" fmla="*/ 258 w 738"/>
                <a:gd name="T21" fmla="*/ 10 h 407"/>
                <a:gd name="T22" fmla="*/ 290 w 738"/>
                <a:gd name="T23" fmla="*/ 5 h 407"/>
                <a:gd name="T24" fmla="*/ 323 w 738"/>
                <a:gd name="T25" fmla="*/ 0 h 407"/>
                <a:gd name="T26" fmla="*/ 355 w 738"/>
                <a:gd name="T27" fmla="*/ 0 h 407"/>
                <a:gd name="T28" fmla="*/ 387 w 738"/>
                <a:gd name="T29" fmla="*/ 0 h 407"/>
                <a:gd name="T30" fmla="*/ 463 w 738"/>
                <a:gd name="T31" fmla="*/ 0 h 407"/>
                <a:gd name="T32" fmla="*/ 506 w 738"/>
                <a:gd name="T33" fmla="*/ 0 h 407"/>
                <a:gd name="T34" fmla="*/ 543 w 738"/>
                <a:gd name="T35" fmla="*/ 15 h 407"/>
                <a:gd name="T36" fmla="*/ 570 w 738"/>
                <a:gd name="T37" fmla="*/ 36 h 407"/>
                <a:gd name="T38" fmla="*/ 603 w 738"/>
                <a:gd name="T39" fmla="*/ 51 h 407"/>
                <a:gd name="T40" fmla="*/ 635 w 738"/>
                <a:gd name="T41" fmla="*/ 57 h 407"/>
                <a:gd name="T42" fmla="*/ 667 w 738"/>
                <a:gd name="T43" fmla="*/ 77 h 407"/>
                <a:gd name="T44" fmla="*/ 694 w 738"/>
                <a:gd name="T45" fmla="*/ 98 h 407"/>
                <a:gd name="T46" fmla="*/ 715 w 738"/>
                <a:gd name="T47" fmla="*/ 128 h 407"/>
                <a:gd name="T48" fmla="*/ 721 w 738"/>
                <a:gd name="T49" fmla="*/ 164 h 407"/>
                <a:gd name="T50" fmla="*/ 726 w 738"/>
                <a:gd name="T51" fmla="*/ 195 h 407"/>
                <a:gd name="T52" fmla="*/ 726 w 738"/>
                <a:gd name="T53" fmla="*/ 226 h 407"/>
                <a:gd name="T54" fmla="*/ 726 w 738"/>
                <a:gd name="T55" fmla="*/ 257 h 407"/>
                <a:gd name="T56" fmla="*/ 737 w 738"/>
                <a:gd name="T57" fmla="*/ 288 h 407"/>
                <a:gd name="T58" fmla="*/ 737 w 738"/>
                <a:gd name="T59" fmla="*/ 319 h 407"/>
                <a:gd name="T60" fmla="*/ 715 w 738"/>
                <a:gd name="T61" fmla="*/ 349 h 407"/>
                <a:gd name="T62" fmla="*/ 678 w 738"/>
                <a:gd name="T63" fmla="*/ 365 h 407"/>
                <a:gd name="T64" fmla="*/ 646 w 738"/>
                <a:gd name="T65" fmla="*/ 380 h 407"/>
                <a:gd name="T66" fmla="*/ 613 w 738"/>
                <a:gd name="T67" fmla="*/ 396 h 407"/>
                <a:gd name="T68" fmla="*/ 581 w 738"/>
                <a:gd name="T69" fmla="*/ 401 h 407"/>
                <a:gd name="T70" fmla="*/ 538 w 738"/>
                <a:gd name="T71" fmla="*/ 406 h 407"/>
                <a:gd name="T72" fmla="*/ 500 w 738"/>
                <a:gd name="T73" fmla="*/ 406 h 407"/>
                <a:gd name="T74" fmla="*/ 468 w 738"/>
                <a:gd name="T75" fmla="*/ 406 h 407"/>
                <a:gd name="T76" fmla="*/ 436 w 738"/>
                <a:gd name="T77" fmla="*/ 406 h 407"/>
                <a:gd name="T78" fmla="*/ 403 w 738"/>
                <a:gd name="T79" fmla="*/ 406 h 407"/>
                <a:gd name="T80" fmla="*/ 371 w 738"/>
                <a:gd name="T81" fmla="*/ 406 h 407"/>
                <a:gd name="T82" fmla="*/ 339 w 738"/>
                <a:gd name="T83" fmla="*/ 406 h 407"/>
                <a:gd name="T84" fmla="*/ 307 w 738"/>
                <a:gd name="T85" fmla="*/ 406 h 407"/>
                <a:gd name="T86" fmla="*/ 269 w 738"/>
                <a:gd name="T87" fmla="*/ 406 h 407"/>
                <a:gd name="T88" fmla="*/ 237 w 738"/>
                <a:gd name="T89" fmla="*/ 406 h 407"/>
                <a:gd name="T90" fmla="*/ 204 w 738"/>
                <a:gd name="T91" fmla="*/ 406 h 407"/>
                <a:gd name="T92" fmla="*/ 172 w 738"/>
                <a:gd name="T93" fmla="*/ 391 h 407"/>
                <a:gd name="T94" fmla="*/ 140 w 738"/>
                <a:gd name="T95" fmla="*/ 380 h 407"/>
                <a:gd name="T96" fmla="*/ 108 w 738"/>
                <a:gd name="T97" fmla="*/ 365 h 407"/>
                <a:gd name="T98" fmla="*/ 81 w 738"/>
                <a:gd name="T99" fmla="*/ 339 h 407"/>
                <a:gd name="T100" fmla="*/ 59 w 738"/>
                <a:gd name="T101" fmla="*/ 319 h 407"/>
                <a:gd name="T102" fmla="*/ 38 w 738"/>
                <a:gd name="T103" fmla="*/ 288 h 407"/>
                <a:gd name="T104" fmla="*/ 16 w 738"/>
                <a:gd name="T105" fmla="*/ 252 h 407"/>
                <a:gd name="T106" fmla="*/ 0 w 738"/>
                <a:gd name="T107" fmla="*/ 216 h 407"/>
                <a:gd name="T108" fmla="*/ 0 w 738"/>
                <a:gd name="T109" fmla="*/ 185 h 407"/>
                <a:gd name="T110" fmla="*/ 5 w 738"/>
                <a:gd name="T111" fmla="*/ 149 h 407"/>
                <a:gd name="T112" fmla="*/ 27 w 738"/>
                <a:gd name="T113" fmla="*/ 123 h 407"/>
                <a:gd name="T114" fmla="*/ 54 w 738"/>
                <a:gd name="T115" fmla="*/ 108 h 407"/>
                <a:gd name="T116" fmla="*/ 86 w 738"/>
                <a:gd name="T117" fmla="*/ 98 h 407"/>
                <a:gd name="T118" fmla="*/ 113 w 738"/>
                <a:gd name="T119" fmla="*/ 82 h 407"/>
                <a:gd name="T120" fmla="*/ 129 w 738"/>
                <a:gd name="T121" fmla="*/ 98 h 40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38"/>
                <a:gd name="T184" fmla="*/ 0 h 407"/>
                <a:gd name="T185" fmla="*/ 738 w 738"/>
                <a:gd name="T186" fmla="*/ 407 h 40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38" h="407">
                  <a:moveTo>
                    <a:pt x="91" y="82"/>
                  </a:moveTo>
                  <a:lnTo>
                    <a:pt x="108" y="82"/>
                  </a:lnTo>
                  <a:lnTo>
                    <a:pt x="124" y="82"/>
                  </a:lnTo>
                  <a:lnTo>
                    <a:pt x="145" y="77"/>
                  </a:lnTo>
                  <a:lnTo>
                    <a:pt x="161" y="77"/>
                  </a:lnTo>
                  <a:lnTo>
                    <a:pt x="183" y="72"/>
                  </a:lnTo>
                  <a:lnTo>
                    <a:pt x="199" y="72"/>
                  </a:lnTo>
                  <a:lnTo>
                    <a:pt x="215" y="67"/>
                  </a:lnTo>
                  <a:lnTo>
                    <a:pt x="231" y="62"/>
                  </a:lnTo>
                  <a:lnTo>
                    <a:pt x="237" y="46"/>
                  </a:lnTo>
                  <a:lnTo>
                    <a:pt x="221" y="41"/>
                  </a:lnTo>
                  <a:lnTo>
                    <a:pt x="204" y="41"/>
                  </a:lnTo>
                  <a:lnTo>
                    <a:pt x="188" y="46"/>
                  </a:lnTo>
                  <a:lnTo>
                    <a:pt x="172" y="46"/>
                  </a:lnTo>
                  <a:lnTo>
                    <a:pt x="156" y="62"/>
                  </a:lnTo>
                  <a:lnTo>
                    <a:pt x="156" y="46"/>
                  </a:lnTo>
                  <a:lnTo>
                    <a:pt x="172" y="36"/>
                  </a:lnTo>
                  <a:lnTo>
                    <a:pt x="188" y="26"/>
                  </a:lnTo>
                  <a:lnTo>
                    <a:pt x="210" y="21"/>
                  </a:lnTo>
                  <a:lnTo>
                    <a:pt x="226" y="15"/>
                  </a:lnTo>
                  <a:lnTo>
                    <a:pt x="242" y="15"/>
                  </a:lnTo>
                  <a:lnTo>
                    <a:pt x="258" y="10"/>
                  </a:lnTo>
                  <a:lnTo>
                    <a:pt x="274" y="10"/>
                  </a:lnTo>
                  <a:lnTo>
                    <a:pt x="290" y="5"/>
                  </a:lnTo>
                  <a:lnTo>
                    <a:pt x="307" y="5"/>
                  </a:lnTo>
                  <a:lnTo>
                    <a:pt x="323" y="0"/>
                  </a:lnTo>
                  <a:lnTo>
                    <a:pt x="339" y="0"/>
                  </a:lnTo>
                  <a:lnTo>
                    <a:pt x="355" y="0"/>
                  </a:lnTo>
                  <a:lnTo>
                    <a:pt x="371" y="0"/>
                  </a:lnTo>
                  <a:lnTo>
                    <a:pt x="387" y="0"/>
                  </a:lnTo>
                  <a:lnTo>
                    <a:pt x="420" y="0"/>
                  </a:lnTo>
                  <a:lnTo>
                    <a:pt x="463" y="0"/>
                  </a:lnTo>
                  <a:lnTo>
                    <a:pt x="484" y="0"/>
                  </a:lnTo>
                  <a:lnTo>
                    <a:pt x="506" y="0"/>
                  </a:lnTo>
                  <a:lnTo>
                    <a:pt x="527" y="5"/>
                  </a:lnTo>
                  <a:lnTo>
                    <a:pt x="543" y="15"/>
                  </a:lnTo>
                  <a:lnTo>
                    <a:pt x="554" y="31"/>
                  </a:lnTo>
                  <a:lnTo>
                    <a:pt x="570" y="36"/>
                  </a:lnTo>
                  <a:lnTo>
                    <a:pt x="586" y="46"/>
                  </a:lnTo>
                  <a:lnTo>
                    <a:pt x="603" y="51"/>
                  </a:lnTo>
                  <a:lnTo>
                    <a:pt x="619" y="51"/>
                  </a:lnTo>
                  <a:lnTo>
                    <a:pt x="635" y="57"/>
                  </a:lnTo>
                  <a:lnTo>
                    <a:pt x="651" y="67"/>
                  </a:lnTo>
                  <a:lnTo>
                    <a:pt x="667" y="77"/>
                  </a:lnTo>
                  <a:lnTo>
                    <a:pt x="678" y="93"/>
                  </a:lnTo>
                  <a:lnTo>
                    <a:pt x="694" y="98"/>
                  </a:lnTo>
                  <a:lnTo>
                    <a:pt x="699" y="113"/>
                  </a:lnTo>
                  <a:lnTo>
                    <a:pt x="715" y="128"/>
                  </a:lnTo>
                  <a:lnTo>
                    <a:pt x="721" y="149"/>
                  </a:lnTo>
                  <a:lnTo>
                    <a:pt x="721" y="164"/>
                  </a:lnTo>
                  <a:lnTo>
                    <a:pt x="726" y="180"/>
                  </a:lnTo>
                  <a:lnTo>
                    <a:pt x="726" y="195"/>
                  </a:lnTo>
                  <a:lnTo>
                    <a:pt x="726" y="211"/>
                  </a:lnTo>
                  <a:lnTo>
                    <a:pt x="726" y="226"/>
                  </a:lnTo>
                  <a:lnTo>
                    <a:pt x="726" y="242"/>
                  </a:lnTo>
                  <a:lnTo>
                    <a:pt x="726" y="257"/>
                  </a:lnTo>
                  <a:lnTo>
                    <a:pt x="737" y="272"/>
                  </a:lnTo>
                  <a:lnTo>
                    <a:pt x="737" y="288"/>
                  </a:lnTo>
                  <a:lnTo>
                    <a:pt x="737" y="303"/>
                  </a:lnTo>
                  <a:lnTo>
                    <a:pt x="737" y="319"/>
                  </a:lnTo>
                  <a:lnTo>
                    <a:pt x="732" y="334"/>
                  </a:lnTo>
                  <a:lnTo>
                    <a:pt x="715" y="349"/>
                  </a:lnTo>
                  <a:lnTo>
                    <a:pt x="694" y="360"/>
                  </a:lnTo>
                  <a:lnTo>
                    <a:pt x="678" y="365"/>
                  </a:lnTo>
                  <a:lnTo>
                    <a:pt x="662" y="375"/>
                  </a:lnTo>
                  <a:lnTo>
                    <a:pt x="646" y="380"/>
                  </a:lnTo>
                  <a:lnTo>
                    <a:pt x="629" y="385"/>
                  </a:lnTo>
                  <a:lnTo>
                    <a:pt x="613" y="396"/>
                  </a:lnTo>
                  <a:lnTo>
                    <a:pt x="597" y="401"/>
                  </a:lnTo>
                  <a:lnTo>
                    <a:pt x="581" y="401"/>
                  </a:lnTo>
                  <a:lnTo>
                    <a:pt x="559" y="406"/>
                  </a:lnTo>
                  <a:lnTo>
                    <a:pt x="538" y="406"/>
                  </a:lnTo>
                  <a:lnTo>
                    <a:pt x="522" y="406"/>
                  </a:lnTo>
                  <a:lnTo>
                    <a:pt x="500" y="406"/>
                  </a:lnTo>
                  <a:lnTo>
                    <a:pt x="484" y="406"/>
                  </a:lnTo>
                  <a:lnTo>
                    <a:pt x="468" y="406"/>
                  </a:lnTo>
                  <a:lnTo>
                    <a:pt x="452" y="406"/>
                  </a:lnTo>
                  <a:lnTo>
                    <a:pt x="436" y="406"/>
                  </a:lnTo>
                  <a:lnTo>
                    <a:pt x="420" y="406"/>
                  </a:lnTo>
                  <a:lnTo>
                    <a:pt x="403" y="406"/>
                  </a:lnTo>
                  <a:lnTo>
                    <a:pt x="387" y="406"/>
                  </a:lnTo>
                  <a:lnTo>
                    <a:pt x="371" y="406"/>
                  </a:lnTo>
                  <a:lnTo>
                    <a:pt x="355" y="406"/>
                  </a:lnTo>
                  <a:lnTo>
                    <a:pt x="339" y="406"/>
                  </a:lnTo>
                  <a:lnTo>
                    <a:pt x="323" y="406"/>
                  </a:lnTo>
                  <a:lnTo>
                    <a:pt x="307" y="406"/>
                  </a:lnTo>
                  <a:lnTo>
                    <a:pt x="285" y="406"/>
                  </a:lnTo>
                  <a:lnTo>
                    <a:pt x="269" y="406"/>
                  </a:lnTo>
                  <a:lnTo>
                    <a:pt x="253" y="406"/>
                  </a:lnTo>
                  <a:lnTo>
                    <a:pt x="237" y="406"/>
                  </a:lnTo>
                  <a:lnTo>
                    <a:pt x="221" y="406"/>
                  </a:lnTo>
                  <a:lnTo>
                    <a:pt x="204" y="406"/>
                  </a:lnTo>
                  <a:lnTo>
                    <a:pt x="188" y="396"/>
                  </a:lnTo>
                  <a:lnTo>
                    <a:pt x="172" y="391"/>
                  </a:lnTo>
                  <a:lnTo>
                    <a:pt x="156" y="385"/>
                  </a:lnTo>
                  <a:lnTo>
                    <a:pt x="140" y="380"/>
                  </a:lnTo>
                  <a:lnTo>
                    <a:pt x="124" y="375"/>
                  </a:lnTo>
                  <a:lnTo>
                    <a:pt x="108" y="365"/>
                  </a:lnTo>
                  <a:lnTo>
                    <a:pt x="91" y="355"/>
                  </a:lnTo>
                  <a:lnTo>
                    <a:pt x="81" y="339"/>
                  </a:lnTo>
                  <a:lnTo>
                    <a:pt x="65" y="334"/>
                  </a:lnTo>
                  <a:lnTo>
                    <a:pt x="59" y="319"/>
                  </a:lnTo>
                  <a:lnTo>
                    <a:pt x="43" y="303"/>
                  </a:lnTo>
                  <a:lnTo>
                    <a:pt x="38" y="288"/>
                  </a:lnTo>
                  <a:lnTo>
                    <a:pt x="22" y="272"/>
                  </a:lnTo>
                  <a:lnTo>
                    <a:pt x="16" y="252"/>
                  </a:lnTo>
                  <a:lnTo>
                    <a:pt x="5" y="231"/>
                  </a:lnTo>
                  <a:lnTo>
                    <a:pt x="0" y="216"/>
                  </a:lnTo>
                  <a:lnTo>
                    <a:pt x="0" y="200"/>
                  </a:lnTo>
                  <a:lnTo>
                    <a:pt x="0" y="185"/>
                  </a:lnTo>
                  <a:lnTo>
                    <a:pt x="0" y="170"/>
                  </a:lnTo>
                  <a:lnTo>
                    <a:pt x="5" y="149"/>
                  </a:lnTo>
                  <a:lnTo>
                    <a:pt x="11" y="134"/>
                  </a:lnTo>
                  <a:lnTo>
                    <a:pt x="27" y="123"/>
                  </a:lnTo>
                  <a:lnTo>
                    <a:pt x="38" y="108"/>
                  </a:lnTo>
                  <a:lnTo>
                    <a:pt x="54" y="108"/>
                  </a:lnTo>
                  <a:lnTo>
                    <a:pt x="70" y="103"/>
                  </a:lnTo>
                  <a:lnTo>
                    <a:pt x="86" y="98"/>
                  </a:lnTo>
                  <a:lnTo>
                    <a:pt x="102" y="98"/>
                  </a:lnTo>
                  <a:lnTo>
                    <a:pt x="113" y="82"/>
                  </a:lnTo>
                  <a:lnTo>
                    <a:pt x="113" y="67"/>
                  </a:lnTo>
                  <a:lnTo>
                    <a:pt x="129" y="98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28" name="Freeform 39"/>
            <p:cNvSpPr>
              <a:spLocks/>
            </p:cNvSpPr>
            <p:nvPr/>
          </p:nvSpPr>
          <p:spPr bwMode="auto">
            <a:xfrm>
              <a:off x="3193" y="270"/>
              <a:ext cx="117" cy="118"/>
            </a:xfrm>
            <a:custGeom>
              <a:avLst/>
              <a:gdLst>
                <a:gd name="T0" fmla="*/ 5 w 117"/>
                <a:gd name="T1" fmla="*/ 66 h 118"/>
                <a:gd name="T2" fmla="*/ 0 w 117"/>
                <a:gd name="T3" fmla="*/ 51 h 118"/>
                <a:gd name="T4" fmla="*/ 0 w 117"/>
                <a:gd name="T5" fmla="*/ 36 h 118"/>
                <a:gd name="T6" fmla="*/ 16 w 117"/>
                <a:gd name="T7" fmla="*/ 25 h 118"/>
                <a:gd name="T8" fmla="*/ 32 w 117"/>
                <a:gd name="T9" fmla="*/ 15 h 118"/>
                <a:gd name="T10" fmla="*/ 47 w 117"/>
                <a:gd name="T11" fmla="*/ 0 h 118"/>
                <a:gd name="T12" fmla="*/ 63 w 117"/>
                <a:gd name="T13" fmla="*/ 0 h 118"/>
                <a:gd name="T14" fmla="*/ 79 w 117"/>
                <a:gd name="T15" fmla="*/ 0 h 118"/>
                <a:gd name="T16" fmla="*/ 84 w 117"/>
                <a:gd name="T17" fmla="*/ 15 h 118"/>
                <a:gd name="T18" fmla="*/ 95 w 117"/>
                <a:gd name="T19" fmla="*/ 31 h 118"/>
                <a:gd name="T20" fmla="*/ 105 w 117"/>
                <a:gd name="T21" fmla="*/ 46 h 118"/>
                <a:gd name="T22" fmla="*/ 111 w 117"/>
                <a:gd name="T23" fmla="*/ 61 h 118"/>
                <a:gd name="T24" fmla="*/ 116 w 117"/>
                <a:gd name="T25" fmla="*/ 76 h 118"/>
                <a:gd name="T26" fmla="*/ 116 w 117"/>
                <a:gd name="T27" fmla="*/ 92 h 118"/>
                <a:gd name="T28" fmla="*/ 116 w 117"/>
                <a:gd name="T29" fmla="*/ 107 h 118"/>
                <a:gd name="T30" fmla="*/ 100 w 117"/>
                <a:gd name="T31" fmla="*/ 117 h 118"/>
                <a:gd name="T32" fmla="*/ 84 w 117"/>
                <a:gd name="T33" fmla="*/ 117 h 118"/>
                <a:gd name="T34" fmla="*/ 69 w 117"/>
                <a:gd name="T35" fmla="*/ 117 h 118"/>
                <a:gd name="T36" fmla="*/ 53 w 117"/>
                <a:gd name="T37" fmla="*/ 117 h 118"/>
                <a:gd name="T38" fmla="*/ 37 w 117"/>
                <a:gd name="T39" fmla="*/ 112 h 118"/>
                <a:gd name="T40" fmla="*/ 21 w 117"/>
                <a:gd name="T41" fmla="*/ 102 h 118"/>
                <a:gd name="T42" fmla="*/ 11 w 117"/>
                <a:gd name="T43" fmla="*/ 86 h 118"/>
                <a:gd name="T44" fmla="*/ 5 w 117"/>
                <a:gd name="T45" fmla="*/ 71 h 118"/>
                <a:gd name="T46" fmla="*/ 5 w 117"/>
                <a:gd name="T47" fmla="*/ 66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7"/>
                <a:gd name="T73" fmla="*/ 0 h 118"/>
                <a:gd name="T74" fmla="*/ 117 w 117"/>
                <a:gd name="T75" fmla="*/ 118 h 1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7" h="118">
                  <a:moveTo>
                    <a:pt x="5" y="66"/>
                  </a:moveTo>
                  <a:lnTo>
                    <a:pt x="0" y="51"/>
                  </a:lnTo>
                  <a:lnTo>
                    <a:pt x="0" y="36"/>
                  </a:lnTo>
                  <a:lnTo>
                    <a:pt x="16" y="25"/>
                  </a:lnTo>
                  <a:lnTo>
                    <a:pt x="32" y="15"/>
                  </a:lnTo>
                  <a:lnTo>
                    <a:pt x="47" y="0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84" y="15"/>
                  </a:lnTo>
                  <a:lnTo>
                    <a:pt x="95" y="31"/>
                  </a:lnTo>
                  <a:lnTo>
                    <a:pt x="105" y="46"/>
                  </a:lnTo>
                  <a:lnTo>
                    <a:pt x="111" y="61"/>
                  </a:lnTo>
                  <a:lnTo>
                    <a:pt x="116" y="76"/>
                  </a:lnTo>
                  <a:lnTo>
                    <a:pt x="116" y="92"/>
                  </a:lnTo>
                  <a:lnTo>
                    <a:pt x="116" y="107"/>
                  </a:lnTo>
                  <a:lnTo>
                    <a:pt x="100" y="117"/>
                  </a:lnTo>
                  <a:lnTo>
                    <a:pt x="84" y="117"/>
                  </a:lnTo>
                  <a:lnTo>
                    <a:pt x="69" y="117"/>
                  </a:lnTo>
                  <a:lnTo>
                    <a:pt x="53" y="117"/>
                  </a:lnTo>
                  <a:lnTo>
                    <a:pt x="37" y="112"/>
                  </a:lnTo>
                  <a:lnTo>
                    <a:pt x="21" y="102"/>
                  </a:lnTo>
                  <a:lnTo>
                    <a:pt x="11" y="86"/>
                  </a:lnTo>
                  <a:lnTo>
                    <a:pt x="5" y="71"/>
                  </a:lnTo>
                  <a:lnTo>
                    <a:pt x="5" y="66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29" name="Freeform 40"/>
            <p:cNvSpPr>
              <a:spLocks/>
            </p:cNvSpPr>
            <p:nvPr/>
          </p:nvSpPr>
          <p:spPr bwMode="auto">
            <a:xfrm>
              <a:off x="3469" y="239"/>
              <a:ext cx="82" cy="87"/>
            </a:xfrm>
            <a:custGeom>
              <a:avLst/>
              <a:gdLst>
                <a:gd name="T0" fmla="*/ 0 w 82"/>
                <a:gd name="T1" fmla="*/ 0 h 87"/>
                <a:gd name="T2" fmla="*/ 16 w 82"/>
                <a:gd name="T3" fmla="*/ 10 h 87"/>
                <a:gd name="T4" fmla="*/ 32 w 82"/>
                <a:gd name="T5" fmla="*/ 20 h 87"/>
                <a:gd name="T6" fmla="*/ 49 w 82"/>
                <a:gd name="T7" fmla="*/ 20 h 87"/>
                <a:gd name="T8" fmla="*/ 65 w 82"/>
                <a:gd name="T9" fmla="*/ 30 h 87"/>
                <a:gd name="T10" fmla="*/ 76 w 82"/>
                <a:gd name="T11" fmla="*/ 46 h 87"/>
                <a:gd name="T12" fmla="*/ 81 w 82"/>
                <a:gd name="T13" fmla="*/ 61 h 87"/>
                <a:gd name="T14" fmla="*/ 81 w 82"/>
                <a:gd name="T15" fmla="*/ 76 h 87"/>
                <a:gd name="T16" fmla="*/ 65 w 82"/>
                <a:gd name="T17" fmla="*/ 86 h 87"/>
                <a:gd name="T18" fmla="*/ 49 w 82"/>
                <a:gd name="T19" fmla="*/ 86 h 87"/>
                <a:gd name="T20" fmla="*/ 27 w 82"/>
                <a:gd name="T21" fmla="*/ 81 h 87"/>
                <a:gd name="T22" fmla="*/ 11 w 82"/>
                <a:gd name="T23" fmla="*/ 71 h 87"/>
                <a:gd name="T24" fmla="*/ 5 w 82"/>
                <a:gd name="T25" fmla="*/ 56 h 87"/>
                <a:gd name="T26" fmla="*/ 0 w 82"/>
                <a:gd name="T27" fmla="*/ 40 h 87"/>
                <a:gd name="T28" fmla="*/ 0 w 82"/>
                <a:gd name="T29" fmla="*/ 25 h 87"/>
                <a:gd name="T30" fmla="*/ 11 w 82"/>
                <a:gd name="T31" fmla="*/ 10 h 87"/>
                <a:gd name="T32" fmla="*/ 0 w 82"/>
                <a:gd name="T33" fmla="*/ 0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2"/>
                <a:gd name="T52" fmla="*/ 0 h 87"/>
                <a:gd name="T53" fmla="*/ 82 w 82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2" h="87">
                  <a:moveTo>
                    <a:pt x="0" y="0"/>
                  </a:moveTo>
                  <a:lnTo>
                    <a:pt x="16" y="10"/>
                  </a:lnTo>
                  <a:lnTo>
                    <a:pt x="32" y="20"/>
                  </a:lnTo>
                  <a:lnTo>
                    <a:pt x="49" y="20"/>
                  </a:lnTo>
                  <a:lnTo>
                    <a:pt x="65" y="30"/>
                  </a:lnTo>
                  <a:lnTo>
                    <a:pt x="76" y="46"/>
                  </a:lnTo>
                  <a:lnTo>
                    <a:pt x="81" y="61"/>
                  </a:lnTo>
                  <a:lnTo>
                    <a:pt x="81" y="76"/>
                  </a:lnTo>
                  <a:lnTo>
                    <a:pt x="65" y="86"/>
                  </a:lnTo>
                  <a:lnTo>
                    <a:pt x="49" y="86"/>
                  </a:lnTo>
                  <a:lnTo>
                    <a:pt x="27" y="81"/>
                  </a:lnTo>
                  <a:lnTo>
                    <a:pt x="11" y="71"/>
                  </a:lnTo>
                  <a:lnTo>
                    <a:pt x="5" y="56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11" y="10"/>
                  </a:lnTo>
                  <a:lnTo>
                    <a:pt x="0" y="0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45" name="Line 41"/>
          <p:cNvSpPr>
            <a:spLocks noChangeShapeType="1"/>
          </p:cNvSpPr>
          <p:nvPr/>
        </p:nvSpPr>
        <p:spPr bwMode="auto">
          <a:xfrm>
            <a:off x="8312150" y="4111626"/>
            <a:ext cx="941388" cy="99377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46" name="Group 42"/>
          <p:cNvGrpSpPr>
            <a:grpSpLocks/>
          </p:cNvGrpSpPr>
          <p:nvPr/>
        </p:nvGrpSpPr>
        <p:grpSpPr bwMode="auto">
          <a:xfrm>
            <a:off x="8688388" y="4783138"/>
            <a:ext cx="1073150" cy="768350"/>
            <a:chOff x="2949" y="196"/>
            <a:chExt cx="941" cy="598"/>
          </a:xfrm>
        </p:grpSpPr>
        <p:sp>
          <p:nvSpPr>
            <p:cNvPr id="40008" name="Oval 43"/>
            <p:cNvSpPr>
              <a:spLocks noChangeArrowheads="1"/>
            </p:cNvSpPr>
            <p:nvPr/>
          </p:nvSpPr>
          <p:spPr bwMode="auto">
            <a:xfrm>
              <a:off x="3168" y="196"/>
              <a:ext cx="407" cy="162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09" name="Oval 44"/>
            <p:cNvSpPr>
              <a:spLocks noChangeArrowheads="1"/>
            </p:cNvSpPr>
            <p:nvPr/>
          </p:nvSpPr>
          <p:spPr bwMode="auto">
            <a:xfrm rot="900000">
              <a:off x="3512" y="252"/>
              <a:ext cx="275" cy="131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10" name="Oval 45"/>
            <p:cNvSpPr>
              <a:spLocks noChangeArrowheads="1"/>
            </p:cNvSpPr>
            <p:nvPr/>
          </p:nvSpPr>
          <p:spPr bwMode="auto">
            <a:xfrm rot="1500000">
              <a:off x="3650" y="385"/>
              <a:ext cx="240" cy="153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11" name="Oval 46"/>
            <p:cNvSpPr>
              <a:spLocks noChangeArrowheads="1"/>
            </p:cNvSpPr>
            <p:nvPr/>
          </p:nvSpPr>
          <p:spPr bwMode="auto">
            <a:xfrm rot="-1560000">
              <a:off x="3573" y="537"/>
              <a:ext cx="291" cy="18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12" name="Oval 47"/>
            <p:cNvSpPr>
              <a:spLocks noChangeArrowheads="1"/>
            </p:cNvSpPr>
            <p:nvPr/>
          </p:nvSpPr>
          <p:spPr bwMode="auto">
            <a:xfrm>
              <a:off x="3216" y="555"/>
              <a:ext cx="471" cy="23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13" name="Oval 48"/>
            <p:cNvSpPr>
              <a:spLocks noChangeArrowheads="1"/>
            </p:cNvSpPr>
            <p:nvPr/>
          </p:nvSpPr>
          <p:spPr bwMode="auto">
            <a:xfrm rot="1080000">
              <a:off x="3023" y="555"/>
              <a:ext cx="26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14" name="Oval 49"/>
            <p:cNvSpPr>
              <a:spLocks noChangeArrowheads="1"/>
            </p:cNvSpPr>
            <p:nvPr/>
          </p:nvSpPr>
          <p:spPr bwMode="auto">
            <a:xfrm>
              <a:off x="2949" y="432"/>
              <a:ext cx="217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15" name="Oval 50"/>
            <p:cNvSpPr>
              <a:spLocks noChangeArrowheads="1"/>
            </p:cNvSpPr>
            <p:nvPr/>
          </p:nvSpPr>
          <p:spPr bwMode="auto">
            <a:xfrm rot="-1860000">
              <a:off x="2984" y="310"/>
              <a:ext cx="29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16" name="Freeform 51"/>
            <p:cNvSpPr>
              <a:spLocks/>
            </p:cNvSpPr>
            <p:nvPr/>
          </p:nvSpPr>
          <p:spPr bwMode="auto">
            <a:xfrm>
              <a:off x="3051" y="300"/>
              <a:ext cx="738" cy="407"/>
            </a:xfrm>
            <a:custGeom>
              <a:avLst/>
              <a:gdLst>
                <a:gd name="T0" fmla="*/ 108 w 738"/>
                <a:gd name="T1" fmla="*/ 82 h 407"/>
                <a:gd name="T2" fmla="*/ 145 w 738"/>
                <a:gd name="T3" fmla="*/ 77 h 407"/>
                <a:gd name="T4" fmla="*/ 183 w 738"/>
                <a:gd name="T5" fmla="*/ 72 h 407"/>
                <a:gd name="T6" fmla="*/ 215 w 738"/>
                <a:gd name="T7" fmla="*/ 67 h 407"/>
                <a:gd name="T8" fmla="*/ 237 w 738"/>
                <a:gd name="T9" fmla="*/ 46 h 407"/>
                <a:gd name="T10" fmla="*/ 204 w 738"/>
                <a:gd name="T11" fmla="*/ 41 h 407"/>
                <a:gd name="T12" fmla="*/ 172 w 738"/>
                <a:gd name="T13" fmla="*/ 46 h 407"/>
                <a:gd name="T14" fmla="*/ 156 w 738"/>
                <a:gd name="T15" fmla="*/ 46 h 407"/>
                <a:gd name="T16" fmla="*/ 188 w 738"/>
                <a:gd name="T17" fmla="*/ 26 h 407"/>
                <a:gd name="T18" fmla="*/ 226 w 738"/>
                <a:gd name="T19" fmla="*/ 15 h 407"/>
                <a:gd name="T20" fmla="*/ 258 w 738"/>
                <a:gd name="T21" fmla="*/ 10 h 407"/>
                <a:gd name="T22" fmla="*/ 290 w 738"/>
                <a:gd name="T23" fmla="*/ 5 h 407"/>
                <a:gd name="T24" fmla="*/ 323 w 738"/>
                <a:gd name="T25" fmla="*/ 0 h 407"/>
                <a:gd name="T26" fmla="*/ 355 w 738"/>
                <a:gd name="T27" fmla="*/ 0 h 407"/>
                <a:gd name="T28" fmla="*/ 387 w 738"/>
                <a:gd name="T29" fmla="*/ 0 h 407"/>
                <a:gd name="T30" fmla="*/ 463 w 738"/>
                <a:gd name="T31" fmla="*/ 0 h 407"/>
                <a:gd name="T32" fmla="*/ 506 w 738"/>
                <a:gd name="T33" fmla="*/ 0 h 407"/>
                <a:gd name="T34" fmla="*/ 543 w 738"/>
                <a:gd name="T35" fmla="*/ 15 h 407"/>
                <a:gd name="T36" fmla="*/ 570 w 738"/>
                <a:gd name="T37" fmla="*/ 36 h 407"/>
                <a:gd name="T38" fmla="*/ 603 w 738"/>
                <a:gd name="T39" fmla="*/ 51 h 407"/>
                <a:gd name="T40" fmla="*/ 635 w 738"/>
                <a:gd name="T41" fmla="*/ 57 h 407"/>
                <a:gd name="T42" fmla="*/ 667 w 738"/>
                <a:gd name="T43" fmla="*/ 77 h 407"/>
                <a:gd name="T44" fmla="*/ 694 w 738"/>
                <a:gd name="T45" fmla="*/ 98 h 407"/>
                <a:gd name="T46" fmla="*/ 715 w 738"/>
                <a:gd name="T47" fmla="*/ 128 h 407"/>
                <a:gd name="T48" fmla="*/ 721 w 738"/>
                <a:gd name="T49" fmla="*/ 164 h 407"/>
                <a:gd name="T50" fmla="*/ 726 w 738"/>
                <a:gd name="T51" fmla="*/ 195 h 407"/>
                <a:gd name="T52" fmla="*/ 726 w 738"/>
                <a:gd name="T53" fmla="*/ 226 h 407"/>
                <a:gd name="T54" fmla="*/ 726 w 738"/>
                <a:gd name="T55" fmla="*/ 257 h 407"/>
                <a:gd name="T56" fmla="*/ 737 w 738"/>
                <a:gd name="T57" fmla="*/ 288 h 407"/>
                <a:gd name="T58" fmla="*/ 737 w 738"/>
                <a:gd name="T59" fmla="*/ 319 h 407"/>
                <a:gd name="T60" fmla="*/ 715 w 738"/>
                <a:gd name="T61" fmla="*/ 349 h 407"/>
                <a:gd name="T62" fmla="*/ 678 w 738"/>
                <a:gd name="T63" fmla="*/ 365 h 407"/>
                <a:gd name="T64" fmla="*/ 646 w 738"/>
                <a:gd name="T65" fmla="*/ 380 h 407"/>
                <a:gd name="T66" fmla="*/ 613 w 738"/>
                <a:gd name="T67" fmla="*/ 396 h 407"/>
                <a:gd name="T68" fmla="*/ 581 w 738"/>
                <a:gd name="T69" fmla="*/ 401 h 407"/>
                <a:gd name="T70" fmla="*/ 538 w 738"/>
                <a:gd name="T71" fmla="*/ 406 h 407"/>
                <a:gd name="T72" fmla="*/ 500 w 738"/>
                <a:gd name="T73" fmla="*/ 406 h 407"/>
                <a:gd name="T74" fmla="*/ 468 w 738"/>
                <a:gd name="T75" fmla="*/ 406 h 407"/>
                <a:gd name="T76" fmla="*/ 436 w 738"/>
                <a:gd name="T77" fmla="*/ 406 h 407"/>
                <a:gd name="T78" fmla="*/ 403 w 738"/>
                <a:gd name="T79" fmla="*/ 406 h 407"/>
                <a:gd name="T80" fmla="*/ 371 w 738"/>
                <a:gd name="T81" fmla="*/ 406 h 407"/>
                <a:gd name="T82" fmla="*/ 339 w 738"/>
                <a:gd name="T83" fmla="*/ 406 h 407"/>
                <a:gd name="T84" fmla="*/ 307 w 738"/>
                <a:gd name="T85" fmla="*/ 406 h 407"/>
                <a:gd name="T86" fmla="*/ 269 w 738"/>
                <a:gd name="T87" fmla="*/ 406 h 407"/>
                <a:gd name="T88" fmla="*/ 237 w 738"/>
                <a:gd name="T89" fmla="*/ 406 h 407"/>
                <a:gd name="T90" fmla="*/ 204 w 738"/>
                <a:gd name="T91" fmla="*/ 406 h 407"/>
                <a:gd name="T92" fmla="*/ 172 w 738"/>
                <a:gd name="T93" fmla="*/ 391 h 407"/>
                <a:gd name="T94" fmla="*/ 140 w 738"/>
                <a:gd name="T95" fmla="*/ 380 h 407"/>
                <a:gd name="T96" fmla="*/ 108 w 738"/>
                <a:gd name="T97" fmla="*/ 365 h 407"/>
                <a:gd name="T98" fmla="*/ 81 w 738"/>
                <a:gd name="T99" fmla="*/ 339 h 407"/>
                <a:gd name="T100" fmla="*/ 59 w 738"/>
                <a:gd name="T101" fmla="*/ 319 h 407"/>
                <a:gd name="T102" fmla="*/ 38 w 738"/>
                <a:gd name="T103" fmla="*/ 288 h 407"/>
                <a:gd name="T104" fmla="*/ 16 w 738"/>
                <a:gd name="T105" fmla="*/ 252 h 407"/>
                <a:gd name="T106" fmla="*/ 0 w 738"/>
                <a:gd name="T107" fmla="*/ 216 h 407"/>
                <a:gd name="T108" fmla="*/ 0 w 738"/>
                <a:gd name="T109" fmla="*/ 185 h 407"/>
                <a:gd name="T110" fmla="*/ 5 w 738"/>
                <a:gd name="T111" fmla="*/ 149 h 407"/>
                <a:gd name="T112" fmla="*/ 27 w 738"/>
                <a:gd name="T113" fmla="*/ 123 h 407"/>
                <a:gd name="T114" fmla="*/ 54 w 738"/>
                <a:gd name="T115" fmla="*/ 108 h 407"/>
                <a:gd name="T116" fmla="*/ 86 w 738"/>
                <a:gd name="T117" fmla="*/ 98 h 407"/>
                <a:gd name="T118" fmla="*/ 113 w 738"/>
                <a:gd name="T119" fmla="*/ 82 h 407"/>
                <a:gd name="T120" fmla="*/ 129 w 738"/>
                <a:gd name="T121" fmla="*/ 98 h 40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38"/>
                <a:gd name="T184" fmla="*/ 0 h 407"/>
                <a:gd name="T185" fmla="*/ 738 w 738"/>
                <a:gd name="T186" fmla="*/ 407 h 40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38" h="407">
                  <a:moveTo>
                    <a:pt x="91" y="82"/>
                  </a:moveTo>
                  <a:lnTo>
                    <a:pt x="108" y="82"/>
                  </a:lnTo>
                  <a:lnTo>
                    <a:pt x="124" y="82"/>
                  </a:lnTo>
                  <a:lnTo>
                    <a:pt x="145" y="77"/>
                  </a:lnTo>
                  <a:lnTo>
                    <a:pt x="161" y="77"/>
                  </a:lnTo>
                  <a:lnTo>
                    <a:pt x="183" y="72"/>
                  </a:lnTo>
                  <a:lnTo>
                    <a:pt x="199" y="72"/>
                  </a:lnTo>
                  <a:lnTo>
                    <a:pt x="215" y="67"/>
                  </a:lnTo>
                  <a:lnTo>
                    <a:pt x="231" y="62"/>
                  </a:lnTo>
                  <a:lnTo>
                    <a:pt x="237" y="46"/>
                  </a:lnTo>
                  <a:lnTo>
                    <a:pt x="221" y="41"/>
                  </a:lnTo>
                  <a:lnTo>
                    <a:pt x="204" y="41"/>
                  </a:lnTo>
                  <a:lnTo>
                    <a:pt x="188" y="46"/>
                  </a:lnTo>
                  <a:lnTo>
                    <a:pt x="172" y="46"/>
                  </a:lnTo>
                  <a:lnTo>
                    <a:pt x="156" y="62"/>
                  </a:lnTo>
                  <a:lnTo>
                    <a:pt x="156" y="46"/>
                  </a:lnTo>
                  <a:lnTo>
                    <a:pt x="172" y="36"/>
                  </a:lnTo>
                  <a:lnTo>
                    <a:pt x="188" y="26"/>
                  </a:lnTo>
                  <a:lnTo>
                    <a:pt x="210" y="21"/>
                  </a:lnTo>
                  <a:lnTo>
                    <a:pt x="226" y="15"/>
                  </a:lnTo>
                  <a:lnTo>
                    <a:pt x="242" y="15"/>
                  </a:lnTo>
                  <a:lnTo>
                    <a:pt x="258" y="10"/>
                  </a:lnTo>
                  <a:lnTo>
                    <a:pt x="274" y="10"/>
                  </a:lnTo>
                  <a:lnTo>
                    <a:pt x="290" y="5"/>
                  </a:lnTo>
                  <a:lnTo>
                    <a:pt x="307" y="5"/>
                  </a:lnTo>
                  <a:lnTo>
                    <a:pt x="323" y="0"/>
                  </a:lnTo>
                  <a:lnTo>
                    <a:pt x="339" y="0"/>
                  </a:lnTo>
                  <a:lnTo>
                    <a:pt x="355" y="0"/>
                  </a:lnTo>
                  <a:lnTo>
                    <a:pt x="371" y="0"/>
                  </a:lnTo>
                  <a:lnTo>
                    <a:pt x="387" y="0"/>
                  </a:lnTo>
                  <a:lnTo>
                    <a:pt x="420" y="0"/>
                  </a:lnTo>
                  <a:lnTo>
                    <a:pt x="463" y="0"/>
                  </a:lnTo>
                  <a:lnTo>
                    <a:pt x="484" y="0"/>
                  </a:lnTo>
                  <a:lnTo>
                    <a:pt x="506" y="0"/>
                  </a:lnTo>
                  <a:lnTo>
                    <a:pt x="527" y="5"/>
                  </a:lnTo>
                  <a:lnTo>
                    <a:pt x="543" y="15"/>
                  </a:lnTo>
                  <a:lnTo>
                    <a:pt x="554" y="31"/>
                  </a:lnTo>
                  <a:lnTo>
                    <a:pt x="570" y="36"/>
                  </a:lnTo>
                  <a:lnTo>
                    <a:pt x="586" y="46"/>
                  </a:lnTo>
                  <a:lnTo>
                    <a:pt x="603" y="51"/>
                  </a:lnTo>
                  <a:lnTo>
                    <a:pt x="619" y="51"/>
                  </a:lnTo>
                  <a:lnTo>
                    <a:pt x="635" y="57"/>
                  </a:lnTo>
                  <a:lnTo>
                    <a:pt x="651" y="67"/>
                  </a:lnTo>
                  <a:lnTo>
                    <a:pt x="667" y="77"/>
                  </a:lnTo>
                  <a:lnTo>
                    <a:pt x="678" y="93"/>
                  </a:lnTo>
                  <a:lnTo>
                    <a:pt x="694" y="98"/>
                  </a:lnTo>
                  <a:lnTo>
                    <a:pt x="699" y="113"/>
                  </a:lnTo>
                  <a:lnTo>
                    <a:pt x="715" y="128"/>
                  </a:lnTo>
                  <a:lnTo>
                    <a:pt x="721" y="149"/>
                  </a:lnTo>
                  <a:lnTo>
                    <a:pt x="721" y="164"/>
                  </a:lnTo>
                  <a:lnTo>
                    <a:pt x="726" y="180"/>
                  </a:lnTo>
                  <a:lnTo>
                    <a:pt x="726" y="195"/>
                  </a:lnTo>
                  <a:lnTo>
                    <a:pt x="726" y="211"/>
                  </a:lnTo>
                  <a:lnTo>
                    <a:pt x="726" y="226"/>
                  </a:lnTo>
                  <a:lnTo>
                    <a:pt x="726" y="242"/>
                  </a:lnTo>
                  <a:lnTo>
                    <a:pt x="726" y="257"/>
                  </a:lnTo>
                  <a:lnTo>
                    <a:pt x="737" y="272"/>
                  </a:lnTo>
                  <a:lnTo>
                    <a:pt x="737" y="288"/>
                  </a:lnTo>
                  <a:lnTo>
                    <a:pt x="737" y="303"/>
                  </a:lnTo>
                  <a:lnTo>
                    <a:pt x="737" y="319"/>
                  </a:lnTo>
                  <a:lnTo>
                    <a:pt x="732" y="334"/>
                  </a:lnTo>
                  <a:lnTo>
                    <a:pt x="715" y="349"/>
                  </a:lnTo>
                  <a:lnTo>
                    <a:pt x="694" y="360"/>
                  </a:lnTo>
                  <a:lnTo>
                    <a:pt x="678" y="365"/>
                  </a:lnTo>
                  <a:lnTo>
                    <a:pt x="662" y="375"/>
                  </a:lnTo>
                  <a:lnTo>
                    <a:pt x="646" y="380"/>
                  </a:lnTo>
                  <a:lnTo>
                    <a:pt x="629" y="385"/>
                  </a:lnTo>
                  <a:lnTo>
                    <a:pt x="613" y="396"/>
                  </a:lnTo>
                  <a:lnTo>
                    <a:pt x="597" y="401"/>
                  </a:lnTo>
                  <a:lnTo>
                    <a:pt x="581" y="401"/>
                  </a:lnTo>
                  <a:lnTo>
                    <a:pt x="559" y="406"/>
                  </a:lnTo>
                  <a:lnTo>
                    <a:pt x="538" y="406"/>
                  </a:lnTo>
                  <a:lnTo>
                    <a:pt x="522" y="406"/>
                  </a:lnTo>
                  <a:lnTo>
                    <a:pt x="500" y="406"/>
                  </a:lnTo>
                  <a:lnTo>
                    <a:pt x="484" y="406"/>
                  </a:lnTo>
                  <a:lnTo>
                    <a:pt x="468" y="406"/>
                  </a:lnTo>
                  <a:lnTo>
                    <a:pt x="452" y="406"/>
                  </a:lnTo>
                  <a:lnTo>
                    <a:pt x="436" y="406"/>
                  </a:lnTo>
                  <a:lnTo>
                    <a:pt x="420" y="406"/>
                  </a:lnTo>
                  <a:lnTo>
                    <a:pt x="403" y="406"/>
                  </a:lnTo>
                  <a:lnTo>
                    <a:pt x="387" y="406"/>
                  </a:lnTo>
                  <a:lnTo>
                    <a:pt x="371" y="406"/>
                  </a:lnTo>
                  <a:lnTo>
                    <a:pt x="355" y="406"/>
                  </a:lnTo>
                  <a:lnTo>
                    <a:pt x="339" y="406"/>
                  </a:lnTo>
                  <a:lnTo>
                    <a:pt x="323" y="406"/>
                  </a:lnTo>
                  <a:lnTo>
                    <a:pt x="307" y="406"/>
                  </a:lnTo>
                  <a:lnTo>
                    <a:pt x="285" y="406"/>
                  </a:lnTo>
                  <a:lnTo>
                    <a:pt x="269" y="406"/>
                  </a:lnTo>
                  <a:lnTo>
                    <a:pt x="253" y="406"/>
                  </a:lnTo>
                  <a:lnTo>
                    <a:pt x="237" y="406"/>
                  </a:lnTo>
                  <a:lnTo>
                    <a:pt x="221" y="406"/>
                  </a:lnTo>
                  <a:lnTo>
                    <a:pt x="204" y="406"/>
                  </a:lnTo>
                  <a:lnTo>
                    <a:pt x="188" y="396"/>
                  </a:lnTo>
                  <a:lnTo>
                    <a:pt x="172" y="391"/>
                  </a:lnTo>
                  <a:lnTo>
                    <a:pt x="156" y="385"/>
                  </a:lnTo>
                  <a:lnTo>
                    <a:pt x="140" y="380"/>
                  </a:lnTo>
                  <a:lnTo>
                    <a:pt x="124" y="375"/>
                  </a:lnTo>
                  <a:lnTo>
                    <a:pt x="108" y="365"/>
                  </a:lnTo>
                  <a:lnTo>
                    <a:pt x="91" y="355"/>
                  </a:lnTo>
                  <a:lnTo>
                    <a:pt x="81" y="339"/>
                  </a:lnTo>
                  <a:lnTo>
                    <a:pt x="65" y="334"/>
                  </a:lnTo>
                  <a:lnTo>
                    <a:pt x="59" y="319"/>
                  </a:lnTo>
                  <a:lnTo>
                    <a:pt x="43" y="303"/>
                  </a:lnTo>
                  <a:lnTo>
                    <a:pt x="38" y="288"/>
                  </a:lnTo>
                  <a:lnTo>
                    <a:pt x="22" y="272"/>
                  </a:lnTo>
                  <a:lnTo>
                    <a:pt x="16" y="252"/>
                  </a:lnTo>
                  <a:lnTo>
                    <a:pt x="5" y="231"/>
                  </a:lnTo>
                  <a:lnTo>
                    <a:pt x="0" y="216"/>
                  </a:lnTo>
                  <a:lnTo>
                    <a:pt x="0" y="200"/>
                  </a:lnTo>
                  <a:lnTo>
                    <a:pt x="0" y="185"/>
                  </a:lnTo>
                  <a:lnTo>
                    <a:pt x="0" y="170"/>
                  </a:lnTo>
                  <a:lnTo>
                    <a:pt x="5" y="149"/>
                  </a:lnTo>
                  <a:lnTo>
                    <a:pt x="11" y="134"/>
                  </a:lnTo>
                  <a:lnTo>
                    <a:pt x="27" y="123"/>
                  </a:lnTo>
                  <a:lnTo>
                    <a:pt x="38" y="108"/>
                  </a:lnTo>
                  <a:lnTo>
                    <a:pt x="54" y="108"/>
                  </a:lnTo>
                  <a:lnTo>
                    <a:pt x="70" y="103"/>
                  </a:lnTo>
                  <a:lnTo>
                    <a:pt x="86" y="98"/>
                  </a:lnTo>
                  <a:lnTo>
                    <a:pt x="102" y="98"/>
                  </a:lnTo>
                  <a:lnTo>
                    <a:pt x="113" y="82"/>
                  </a:lnTo>
                  <a:lnTo>
                    <a:pt x="113" y="67"/>
                  </a:lnTo>
                  <a:lnTo>
                    <a:pt x="129" y="98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17" name="Freeform 52"/>
            <p:cNvSpPr>
              <a:spLocks/>
            </p:cNvSpPr>
            <p:nvPr/>
          </p:nvSpPr>
          <p:spPr bwMode="auto">
            <a:xfrm>
              <a:off x="3193" y="270"/>
              <a:ext cx="117" cy="118"/>
            </a:xfrm>
            <a:custGeom>
              <a:avLst/>
              <a:gdLst>
                <a:gd name="T0" fmla="*/ 5 w 117"/>
                <a:gd name="T1" fmla="*/ 66 h 118"/>
                <a:gd name="T2" fmla="*/ 0 w 117"/>
                <a:gd name="T3" fmla="*/ 51 h 118"/>
                <a:gd name="T4" fmla="*/ 0 w 117"/>
                <a:gd name="T5" fmla="*/ 36 h 118"/>
                <a:gd name="T6" fmla="*/ 16 w 117"/>
                <a:gd name="T7" fmla="*/ 25 h 118"/>
                <a:gd name="T8" fmla="*/ 32 w 117"/>
                <a:gd name="T9" fmla="*/ 15 h 118"/>
                <a:gd name="T10" fmla="*/ 47 w 117"/>
                <a:gd name="T11" fmla="*/ 0 h 118"/>
                <a:gd name="T12" fmla="*/ 63 w 117"/>
                <a:gd name="T13" fmla="*/ 0 h 118"/>
                <a:gd name="T14" fmla="*/ 79 w 117"/>
                <a:gd name="T15" fmla="*/ 0 h 118"/>
                <a:gd name="T16" fmla="*/ 84 w 117"/>
                <a:gd name="T17" fmla="*/ 15 h 118"/>
                <a:gd name="T18" fmla="*/ 95 w 117"/>
                <a:gd name="T19" fmla="*/ 31 h 118"/>
                <a:gd name="T20" fmla="*/ 105 w 117"/>
                <a:gd name="T21" fmla="*/ 46 h 118"/>
                <a:gd name="T22" fmla="*/ 111 w 117"/>
                <a:gd name="T23" fmla="*/ 61 h 118"/>
                <a:gd name="T24" fmla="*/ 116 w 117"/>
                <a:gd name="T25" fmla="*/ 76 h 118"/>
                <a:gd name="T26" fmla="*/ 116 w 117"/>
                <a:gd name="T27" fmla="*/ 92 h 118"/>
                <a:gd name="T28" fmla="*/ 116 w 117"/>
                <a:gd name="T29" fmla="*/ 107 h 118"/>
                <a:gd name="T30" fmla="*/ 100 w 117"/>
                <a:gd name="T31" fmla="*/ 117 h 118"/>
                <a:gd name="T32" fmla="*/ 84 w 117"/>
                <a:gd name="T33" fmla="*/ 117 h 118"/>
                <a:gd name="T34" fmla="*/ 69 w 117"/>
                <a:gd name="T35" fmla="*/ 117 h 118"/>
                <a:gd name="T36" fmla="*/ 53 w 117"/>
                <a:gd name="T37" fmla="*/ 117 h 118"/>
                <a:gd name="T38" fmla="*/ 37 w 117"/>
                <a:gd name="T39" fmla="*/ 112 h 118"/>
                <a:gd name="T40" fmla="*/ 21 w 117"/>
                <a:gd name="T41" fmla="*/ 102 h 118"/>
                <a:gd name="T42" fmla="*/ 11 w 117"/>
                <a:gd name="T43" fmla="*/ 86 h 118"/>
                <a:gd name="T44" fmla="*/ 5 w 117"/>
                <a:gd name="T45" fmla="*/ 71 h 118"/>
                <a:gd name="T46" fmla="*/ 5 w 117"/>
                <a:gd name="T47" fmla="*/ 66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7"/>
                <a:gd name="T73" fmla="*/ 0 h 118"/>
                <a:gd name="T74" fmla="*/ 117 w 117"/>
                <a:gd name="T75" fmla="*/ 118 h 1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7" h="118">
                  <a:moveTo>
                    <a:pt x="5" y="66"/>
                  </a:moveTo>
                  <a:lnTo>
                    <a:pt x="0" y="51"/>
                  </a:lnTo>
                  <a:lnTo>
                    <a:pt x="0" y="36"/>
                  </a:lnTo>
                  <a:lnTo>
                    <a:pt x="16" y="25"/>
                  </a:lnTo>
                  <a:lnTo>
                    <a:pt x="32" y="15"/>
                  </a:lnTo>
                  <a:lnTo>
                    <a:pt x="47" y="0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84" y="15"/>
                  </a:lnTo>
                  <a:lnTo>
                    <a:pt x="95" y="31"/>
                  </a:lnTo>
                  <a:lnTo>
                    <a:pt x="105" y="46"/>
                  </a:lnTo>
                  <a:lnTo>
                    <a:pt x="111" y="61"/>
                  </a:lnTo>
                  <a:lnTo>
                    <a:pt x="116" y="76"/>
                  </a:lnTo>
                  <a:lnTo>
                    <a:pt x="116" y="92"/>
                  </a:lnTo>
                  <a:lnTo>
                    <a:pt x="116" y="107"/>
                  </a:lnTo>
                  <a:lnTo>
                    <a:pt x="100" y="117"/>
                  </a:lnTo>
                  <a:lnTo>
                    <a:pt x="84" y="117"/>
                  </a:lnTo>
                  <a:lnTo>
                    <a:pt x="69" y="117"/>
                  </a:lnTo>
                  <a:lnTo>
                    <a:pt x="53" y="117"/>
                  </a:lnTo>
                  <a:lnTo>
                    <a:pt x="37" y="112"/>
                  </a:lnTo>
                  <a:lnTo>
                    <a:pt x="21" y="102"/>
                  </a:lnTo>
                  <a:lnTo>
                    <a:pt x="11" y="86"/>
                  </a:lnTo>
                  <a:lnTo>
                    <a:pt x="5" y="71"/>
                  </a:lnTo>
                  <a:lnTo>
                    <a:pt x="5" y="66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18" name="Freeform 53"/>
            <p:cNvSpPr>
              <a:spLocks/>
            </p:cNvSpPr>
            <p:nvPr/>
          </p:nvSpPr>
          <p:spPr bwMode="auto">
            <a:xfrm>
              <a:off x="3469" y="239"/>
              <a:ext cx="82" cy="87"/>
            </a:xfrm>
            <a:custGeom>
              <a:avLst/>
              <a:gdLst>
                <a:gd name="T0" fmla="*/ 0 w 82"/>
                <a:gd name="T1" fmla="*/ 0 h 87"/>
                <a:gd name="T2" fmla="*/ 16 w 82"/>
                <a:gd name="T3" fmla="*/ 10 h 87"/>
                <a:gd name="T4" fmla="*/ 32 w 82"/>
                <a:gd name="T5" fmla="*/ 20 h 87"/>
                <a:gd name="T6" fmla="*/ 49 w 82"/>
                <a:gd name="T7" fmla="*/ 20 h 87"/>
                <a:gd name="T8" fmla="*/ 65 w 82"/>
                <a:gd name="T9" fmla="*/ 30 h 87"/>
                <a:gd name="T10" fmla="*/ 76 w 82"/>
                <a:gd name="T11" fmla="*/ 46 h 87"/>
                <a:gd name="T12" fmla="*/ 81 w 82"/>
                <a:gd name="T13" fmla="*/ 61 h 87"/>
                <a:gd name="T14" fmla="*/ 81 w 82"/>
                <a:gd name="T15" fmla="*/ 76 h 87"/>
                <a:gd name="T16" fmla="*/ 65 w 82"/>
                <a:gd name="T17" fmla="*/ 86 h 87"/>
                <a:gd name="T18" fmla="*/ 49 w 82"/>
                <a:gd name="T19" fmla="*/ 86 h 87"/>
                <a:gd name="T20" fmla="*/ 27 w 82"/>
                <a:gd name="T21" fmla="*/ 81 h 87"/>
                <a:gd name="T22" fmla="*/ 11 w 82"/>
                <a:gd name="T23" fmla="*/ 71 h 87"/>
                <a:gd name="T24" fmla="*/ 5 w 82"/>
                <a:gd name="T25" fmla="*/ 56 h 87"/>
                <a:gd name="T26" fmla="*/ 0 w 82"/>
                <a:gd name="T27" fmla="*/ 40 h 87"/>
                <a:gd name="T28" fmla="*/ 0 w 82"/>
                <a:gd name="T29" fmla="*/ 25 h 87"/>
                <a:gd name="T30" fmla="*/ 11 w 82"/>
                <a:gd name="T31" fmla="*/ 10 h 87"/>
                <a:gd name="T32" fmla="*/ 0 w 82"/>
                <a:gd name="T33" fmla="*/ 0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2"/>
                <a:gd name="T52" fmla="*/ 0 h 87"/>
                <a:gd name="T53" fmla="*/ 82 w 82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2" h="87">
                  <a:moveTo>
                    <a:pt x="0" y="0"/>
                  </a:moveTo>
                  <a:lnTo>
                    <a:pt x="16" y="10"/>
                  </a:lnTo>
                  <a:lnTo>
                    <a:pt x="32" y="20"/>
                  </a:lnTo>
                  <a:lnTo>
                    <a:pt x="49" y="20"/>
                  </a:lnTo>
                  <a:lnTo>
                    <a:pt x="65" y="30"/>
                  </a:lnTo>
                  <a:lnTo>
                    <a:pt x="76" y="46"/>
                  </a:lnTo>
                  <a:lnTo>
                    <a:pt x="81" y="61"/>
                  </a:lnTo>
                  <a:lnTo>
                    <a:pt x="81" y="76"/>
                  </a:lnTo>
                  <a:lnTo>
                    <a:pt x="65" y="86"/>
                  </a:lnTo>
                  <a:lnTo>
                    <a:pt x="49" y="86"/>
                  </a:lnTo>
                  <a:lnTo>
                    <a:pt x="27" y="81"/>
                  </a:lnTo>
                  <a:lnTo>
                    <a:pt x="11" y="71"/>
                  </a:lnTo>
                  <a:lnTo>
                    <a:pt x="5" y="56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11" y="10"/>
                  </a:lnTo>
                  <a:lnTo>
                    <a:pt x="0" y="0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49" name="Line 56"/>
          <p:cNvSpPr>
            <a:spLocks noChangeShapeType="1"/>
          </p:cNvSpPr>
          <p:nvPr/>
        </p:nvSpPr>
        <p:spPr bwMode="auto">
          <a:xfrm flipV="1">
            <a:off x="3003551" y="4111626"/>
            <a:ext cx="855663" cy="99377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0" name="Line 57"/>
          <p:cNvSpPr>
            <a:spLocks noChangeShapeType="1"/>
          </p:cNvSpPr>
          <p:nvPr/>
        </p:nvSpPr>
        <p:spPr bwMode="auto">
          <a:xfrm flipH="1">
            <a:off x="5360988" y="4111626"/>
            <a:ext cx="639762" cy="10271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1" name="Line 58"/>
          <p:cNvSpPr>
            <a:spLocks noChangeShapeType="1"/>
          </p:cNvSpPr>
          <p:nvPr/>
        </p:nvSpPr>
        <p:spPr bwMode="auto">
          <a:xfrm flipH="1">
            <a:off x="4116389" y="2819401"/>
            <a:ext cx="1787525" cy="1192213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2" name="Line 59"/>
          <p:cNvSpPr>
            <a:spLocks noChangeShapeType="1"/>
          </p:cNvSpPr>
          <p:nvPr/>
        </p:nvSpPr>
        <p:spPr bwMode="auto">
          <a:xfrm>
            <a:off x="6161088" y="2917825"/>
            <a:ext cx="0" cy="1193800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53" name="Group 60"/>
          <p:cNvGrpSpPr>
            <a:grpSpLocks/>
          </p:cNvGrpSpPr>
          <p:nvPr/>
        </p:nvGrpSpPr>
        <p:grpSpPr bwMode="auto">
          <a:xfrm>
            <a:off x="5016500" y="4783138"/>
            <a:ext cx="1073150" cy="768350"/>
            <a:chOff x="2949" y="196"/>
            <a:chExt cx="941" cy="598"/>
          </a:xfrm>
        </p:grpSpPr>
        <p:sp>
          <p:nvSpPr>
            <p:cNvPr id="39997" name="Oval 61"/>
            <p:cNvSpPr>
              <a:spLocks noChangeArrowheads="1"/>
            </p:cNvSpPr>
            <p:nvPr/>
          </p:nvSpPr>
          <p:spPr bwMode="auto">
            <a:xfrm>
              <a:off x="3168" y="196"/>
              <a:ext cx="407" cy="162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98" name="Oval 62"/>
            <p:cNvSpPr>
              <a:spLocks noChangeArrowheads="1"/>
            </p:cNvSpPr>
            <p:nvPr/>
          </p:nvSpPr>
          <p:spPr bwMode="auto">
            <a:xfrm rot="900000">
              <a:off x="3512" y="252"/>
              <a:ext cx="275" cy="131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99" name="Oval 63"/>
            <p:cNvSpPr>
              <a:spLocks noChangeArrowheads="1"/>
            </p:cNvSpPr>
            <p:nvPr/>
          </p:nvSpPr>
          <p:spPr bwMode="auto">
            <a:xfrm rot="1500000">
              <a:off x="3650" y="385"/>
              <a:ext cx="240" cy="153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00" name="Oval 64"/>
            <p:cNvSpPr>
              <a:spLocks noChangeArrowheads="1"/>
            </p:cNvSpPr>
            <p:nvPr/>
          </p:nvSpPr>
          <p:spPr bwMode="auto">
            <a:xfrm rot="-1560000">
              <a:off x="3573" y="537"/>
              <a:ext cx="291" cy="18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01" name="Oval 65"/>
            <p:cNvSpPr>
              <a:spLocks noChangeArrowheads="1"/>
            </p:cNvSpPr>
            <p:nvPr/>
          </p:nvSpPr>
          <p:spPr bwMode="auto">
            <a:xfrm>
              <a:off x="3216" y="555"/>
              <a:ext cx="471" cy="23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02" name="Oval 66"/>
            <p:cNvSpPr>
              <a:spLocks noChangeArrowheads="1"/>
            </p:cNvSpPr>
            <p:nvPr/>
          </p:nvSpPr>
          <p:spPr bwMode="auto">
            <a:xfrm rot="1080000">
              <a:off x="3023" y="555"/>
              <a:ext cx="26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03" name="Oval 67"/>
            <p:cNvSpPr>
              <a:spLocks noChangeArrowheads="1"/>
            </p:cNvSpPr>
            <p:nvPr/>
          </p:nvSpPr>
          <p:spPr bwMode="auto">
            <a:xfrm>
              <a:off x="2949" y="432"/>
              <a:ext cx="217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04" name="Oval 68"/>
            <p:cNvSpPr>
              <a:spLocks noChangeArrowheads="1"/>
            </p:cNvSpPr>
            <p:nvPr/>
          </p:nvSpPr>
          <p:spPr bwMode="auto">
            <a:xfrm rot="-1860000">
              <a:off x="2984" y="310"/>
              <a:ext cx="29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0005" name="Freeform 69"/>
            <p:cNvSpPr>
              <a:spLocks/>
            </p:cNvSpPr>
            <p:nvPr/>
          </p:nvSpPr>
          <p:spPr bwMode="auto">
            <a:xfrm>
              <a:off x="3051" y="300"/>
              <a:ext cx="738" cy="407"/>
            </a:xfrm>
            <a:custGeom>
              <a:avLst/>
              <a:gdLst>
                <a:gd name="T0" fmla="*/ 108 w 738"/>
                <a:gd name="T1" fmla="*/ 82 h 407"/>
                <a:gd name="T2" fmla="*/ 145 w 738"/>
                <a:gd name="T3" fmla="*/ 77 h 407"/>
                <a:gd name="T4" fmla="*/ 183 w 738"/>
                <a:gd name="T5" fmla="*/ 72 h 407"/>
                <a:gd name="T6" fmla="*/ 215 w 738"/>
                <a:gd name="T7" fmla="*/ 67 h 407"/>
                <a:gd name="T8" fmla="*/ 237 w 738"/>
                <a:gd name="T9" fmla="*/ 46 h 407"/>
                <a:gd name="T10" fmla="*/ 204 w 738"/>
                <a:gd name="T11" fmla="*/ 41 h 407"/>
                <a:gd name="T12" fmla="*/ 172 w 738"/>
                <a:gd name="T13" fmla="*/ 46 h 407"/>
                <a:gd name="T14" fmla="*/ 156 w 738"/>
                <a:gd name="T15" fmla="*/ 46 h 407"/>
                <a:gd name="T16" fmla="*/ 188 w 738"/>
                <a:gd name="T17" fmla="*/ 26 h 407"/>
                <a:gd name="T18" fmla="*/ 226 w 738"/>
                <a:gd name="T19" fmla="*/ 15 h 407"/>
                <a:gd name="T20" fmla="*/ 258 w 738"/>
                <a:gd name="T21" fmla="*/ 10 h 407"/>
                <a:gd name="T22" fmla="*/ 290 w 738"/>
                <a:gd name="T23" fmla="*/ 5 h 407"/>
                <a:gd name="T24" fmla="*/ 323 w 738"/>
                <a:gd name="T25" fmla="*/ 0 h 407"/>
                <a:gd name="T26" fmla="*/ 355 w 738"/>
                <a:gd name="T27" fmla="*/ 0 h 407"/>
                <a:gd name="T28" fmla="*/ 387 w 738"/>
                <a:gd name="T29" fmla="*/ 0 h 407"/>
                <a:gd name="T30" fmla="*/ 463 w 738"/>
                <a:gd name="T31" fmla="*/ 0 h 407"/>
                <a:gd name="T32" fmla="*/ 506 w 738"/>
                <a:gd name="T33" fmla="*/ 0 h 407"/>
                <a:gd name="T34" fmla="*/ 543 w 738"/>
                <a:gd name="T35" fmla="*/ 15 h 407"/>
                <a:gd name="T36" fmla="*/ 570 w 738"/>
                <a:gd name="T37" fmla="*/ 36 h 407"/>
                <a:gd name="T38" fmla="*/ 603 w 738"/>
                <a:gd name="T39" fmla="*/ 51 h 407"/>
                <a:gd name="T40" fmla="*/ 635 w 738"/>
                <a:gd name="T41" fmla="*/ 57 h 407"/>
                <a:gd name="T42" fmla="*/ 667 w 738"/>
                <a:gd name="T43" fmla="*/ 77 h 407"/>
                <a:gd name="T44" fmla="*/ 694 w 738"/>
                <a:gd name="T45" fmla="*/ 98 h 407"/>
                <a:gd name="T46" fmla="*/ 715 w 738"/>
                <a:gd name="T47" fmla="*/ 128 h 407"/>
                <a:gd name="T48" fmla="*/ 721 w 738"/>
                <a:gd name="T49" fmla="*/ 164 h 407"/>
                <a:gd name="T50" fmla="*/ 726 w 738"/>
                <a:gd name="T51" fmla="*/ 195 h 407"/>
                <a:gd name="T52" fmla="*/ 726 w 738"/>
                <a:gd name="T53" fmla="*/ 226 h 407"/>
                <a:gd name="T54" fmla="*/ 726 w 738"/>
                <a:gd name="T55" fmla="*/ 257 h 407"/>
                <a:gd name="T56" fmla="*/ 737 w 738"/>
                <a:gd name="T57" fmla="*/ 288 h 407"/>
                <a:gd name="T58" fmla="*/ 737 w 738"/>
                <a:gd name="T59" fmla="*/ 319 h 407"/>
                <a:gd name="T60" fmla="*/ 715 w 738"/>
                <a:gd name="T61" fmla="*/ 349 h 407"/>
                <a:gd name="T62" fmla="*/ 678 w 738"/>
                <a:gd name="T63" fmla="*/ 365 h 407"/>
                <a:gd name="T64" fmla="*/ 646 w 738"/>
                <a:gd name="T65" fmla="*/ 380 h 407"/>
                <a:gd name="T66" fmla="*/ 613 w 738"/>
                <a:gd name="T67" fmla="*/ 396 h 407"/>
                <a:gd name="T68" fmla="*/ 581 w 738"/>
                <a:gd name="T69" fmla="*/ 401 h 407"/>
                <a:gd name="T70" fmla="*/ 538 w 738"/>
                <a:gd name="T71" fmla="*/ 406 h 407"/>
                <a:gd name="T72" fmla="*/ 500 w 738"/>
                <a:gd name="T73" fmla="*/ 406 h 407"/>
                <a:gd name="T74" fmla="*/ 468 w 738"/>
                <a:gd name="T75" fmla="*/ 406 h 407"/>
                <a:gd name="T76" fmla="*/ 436 w 738"/>
                <a:gd name="T77" fmla="*/ 406 h 407"/>
                <a:gd name="T78" fmla="*/ 403 w 738"/>
                <a:gd name="T79" fmla="*/ 406 h 407"/>
                <a:gd name="T80" fmla="*/ 371 w 738"/>
                <a:gd name="T81" fmla="*/ 406 h 407"/>
                <a:gd name="T82" fmla="*/ 339 w 738"/>
                <a:gd name="T83" fmla="*/ 406 h 407"/>
                <a:gd name="T84" fmla="*/ 307 w 738"/>
                <a:gd name="T85" fmla="*/ 406 h 407"/>
                <a:gd name="T86" fmla="*/ 269 w 738"/>
                <a:gd name="T87" fmla="*/ 406 h 407"/>
                <a:gd name="T88" fmla="*/ 237 w 738"/>
                <a:gd name="T89" fmla="*/ 406 h 407"/>
                <a:gd name="T90" fmla="*/ 204 w 738"/>
                <a:gd name="T91" fmla="*/ 406 h 407"/>
                <a:gd name="T92" fmla="*/ 172 w 738"/>
                <a:gd name="T93" fmla="*/ 391 h 407"/>
                <a:gd name="T94" fmla="*/ 140 w 738"/>
                <a:gd name="T95" fmla="*/ 380 h 407"/>
                <a:gd name="T96" fmla="*/ 108 w 738"/>
                <a:gd name="T97" fmla="*/ 365 h 407"/>
                <a:gd name="T98" fmla="*/ 81 w 738"/>
                <a:gd name="T99" fmla="*/ 339 h 407"/>
                <a:gd name="T100" fmla="*/ 59 w 738"/>
                <a:gd name="T101" fmla="*/ 319 h 407"/>
                <a:gd name="T102" fmla="*/ 38 w 738"/>
                <a:gd name="T103" fmla="*/ 288 h 407"/>
                <a:gd name="T104" fmla="*/ 16 w 738"/>
                <a:gd name="T105" fmla="*/ 252 h 407"/>
                <a:gd name="T106" fmla="*/ 0 w 738"/>
                <a:gd name="T107" fmla="*/ 216 h 407"/>
                <a:gd name="T108" fmla="*/ 0 w 738"/>
                <a:gd name="T109" fmla="*/ 185 h 407"/>
                <a:gd name="T110" fmla="*/ 5 w 738"/>
                <a:gd name="T111" fmla="*/ 149 h 407"/>
                <a:gd name="T112" fmla="*/ 27 w 738"/>
                <a:gd name="T113" fmla="*/ 123 h 407"/>
                <a:gd name="T114" fmla="*/ 54 w 738"/>
                <a:gd name="T115" fmla="*/ 108 h 407"/>
                <a:gd name="T116" fmla="*/ 86 w 738"/>
                <a:gd name="T117" fmla="*/ 98 h 407"/>
                <a:gd name="T118" fmla="*/ 113 w 738"/>
                <a:gd name="T119" fmla="*/ 82 h 407"/>
                <a:gd name="T120" fmla="*/ 129 w 738"/>
                <a:gd name="T121" fmla="*/ 98 h 40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38"/>
                <a:gd name="T184" fmla="*/ 0 h 407"/>
                <a:gd name="T185" fmla="*/ 738 w 738"/>
                <a:gd name="T186" fmla="*/ 407 h 40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38" h="407">
                  <a:moveTo>
                    <a:pt x="91" y="82"/>
                  </a:moveTo>
                  <a:lnTo>
                    <a:pt x="108" y="82"/>
                  </a:lnTo>
                  <a:lnTo>
                    <a:pt x="124" y="82"/>
                  </a:lnTo>
                  <a:lnTo>
                    <a:pt x="145" y="77"/>
                  </a:lnTo>
                  <a:lnTo>
                    <a:pt x="161" y="77"/>
                  </a:lnTo>
                  <a:lnTo>
                    <a:pt x="183" y="72"/>
                  </a:lnTo>
                  <a:lnTo>
                    <a:pt x="199" y="72"/>
                  </a:lnTo>
                  <a:lnTo>
                    <a:pt x="215" y="67"/>
                  </a:lnTo>
                  <a:lnTo>
                    <a:pt x="231" y="62"/>
                  </a:lnTo>
                  <a:lnTo>
                    <a:pt x="237" y="46"/>
                  </a:lnTo>
                  <a:lnTo>
                    <a:pt x="221" y="41"/>
                  </a:lnTo>
                  <a:lnTo>
                    <a:pt x="204" y="41"/>
                  </a:lnTo>
                  <a:lnTo>
                    <a:pt x="188" y="46"/>
                  </a:lnTo>
                  <a:lnTo>
                    <a:pt x="172" y="46"/>
                  </a:lnTo>
                  <a:lnTo>
                    <a:pt x="156" y="62"/>
                  </a:lnTo>
                  <a:lnTo>
                    <a:pt x="156" y="46"/>
                  </a:lnTo>
                  <a:lnTo>
                    <a:pt x="172" y="36"/>
                  </a:lnTo>
                  <a:lnTo>
                    <a:pt x="188" y="26"/>
                  </a:lnTo>
                  <a:lnTo>
                    <a:pt x="210" y="21"/>
                  </a:lnTo>
                  <a:lnTo>
                    <a:pt x="226" y="15"/>
                  </a:lnTo>
                  <a:lnTo>
                    <a:pt x="242" y="15"/>
                  </a:lnTo>
                  <a:lnTo>
                    <a:pt x="258" y="10"/>
                  </a:lnTo>
                  <a:lnTo>
                    <a:pt x="274" y="10"/>
                  </a:lnTo>
                  <a:lnTo>
                    <a:pt x="290" y="5"/>
                  </a:lnTo>
                  <a:lnTo>
                    <a:pt x="307" y="5"/>
                  </a:lnTo>
                  <a:lnTo>
                    <a:pt x="323" y="0"/>
                  </a:lnTo>
                  <a:lnTo>
                    <a:pt x="339" y="0"/>
                  </a:lnTo>
                  <a:lnTo>
                    <a:pt x="355" y="0"/>
                  </a:lnTo>
                  <a:lnTo>
                    <a:pt x="371" y="0"/>
                  </a:lnTo>
                  <a:lnTo>
                    <a:pt x="387" y="0"/>
                  </a:lnTo>
                  <a:lnTo>
                    <a:pt x="420" y="0"/>
                  </a:lnTo>
                  <a:lnTo>
                    <a:pt x="463" y="0"/>
                  </a:lnTo>
                  <a:lnTo>
                    <a:pt x="484" y="0"/>
                  </a:lnTo>
                  <a:lnTo>
                    <a:pt x="506" y="0"/>
                  </a:lnTo>
                  <a:lnTo>
                    <a:pt x="527" y="5"/>
                  </a:lnTo>
                  <a:lnTo>
                    <a:pt x="543" y="15"/>
                  </a:lnTo>
                  <a:lnTo>
                    <a:pt x="554" y="31"/>
                  </a:lnTo>
                  <a:lnTo>
                    <a:pt x="570" y="36"/>
                  </a:lnTo>
                  <a:lnTo>
                    <a:pt x="586" y="46"/>
                  </a:lnTo>
                  <a:lnTo>
                    <a:pt x="603" y="51"/>
                  </a:lnTo>
                  <a:lnTo>
                    <a:pt x="619" y="51"/>
                  </a:lnTo>
                  <a:lnTo>
                    <a:pt x="635" y="57"/>
                  </a:lnTo>
                  <a:lnTo>
                    <a:pt x="651" y="67"/>
                  </a:lnTo>
                  <a:lnTo>
                    <a:pt x="667" y="77"/>
                  </a:lnTo>
                  <a:lnTo>
                    <a:pt x="678" y="93"/>
                  </a:lnTo>
                  <a:lnTo>
                    <a:pt x="694" y="98"/>
                  </a:lnTo>
                  <a:lnTo>
                    <a:pt x="699" y="113"/>
                  </a:lnTo>
                  <a:lnTo>
                    <a:pt x="715" y="128"/>
                  </a:lnTo>
                  <a:lnTo>
                    <a:pt x="721" y="149"/>
                  </a:lnTo>
                  <a:lnTo>
                    <a:pt x="721" y="164"/>
                  </a:lnTo>
                  <a:lnTo>
                    <a:pt x="726" y="180"/>
                  </a:lnTo>
                  <a:lnTo>
                    <a:pt x="726" y="195"/>
                  </a:lnTo>
                  <a:lnTo>
                    <a:pt x="726" y="211"/>
                  </a:lnTo>
                  <a:lnTo>
                    <a:pt x="726" y="226"/>
                  </a:lnTo>
                  <a:lnTo>
                    <a:pt x="726" y="242"/>
                  </a:lnTo>
                  <a:lnTo>
                    <a:pt x="726" y="257"/>
                  </a:lnTo>
                  <a:lnTo>
                    <a:pt x="737" y="272"/>
                  </a:lnTo>
                  <a:lnTo>
                    <a:pt x="737" y="288"/>
                  </a:lnTo>
                  <a:lnTo>
                    <a:pt x="737" y="303"/>
                  </a:lnTo>
                  <a:lnTo>
                    <a:pt x="737" y="319"/>
                  </a:lnTo>
                  <a:lnTo>
                    <a:pt x="732" y="334"/>
                  </a:lnTo>
                  <a:lnTo>
                    <a:pt x="715" y="349"/>
                  </a:lnTo>
                  <a:lnTo>
                    <a:pt x="694" y="360"/>
                  </a:lnTo>
                  <a:lnTo>
                    <a:pt x="678" y="365"/>
                  </a:lnTo>
                  <a:lnTo>
                    <a:pt x="662" y="375"/>
                  </a:lnTo>
                  <a:lnTo>
                    <a:pt x="646" y="380"/>
                  </a:lnTo>
                  <a:lnTo>
                    <a:pt x="629" y="385"/>
                  </a:lnTo>
                  <a:lnTo>
                    <a:pt x="613" y="396"/>
                  </a:lnTo>
                  <a:lnTo>
                    <a:pt x="597" y="401"/>
                  </a:lnTo>
                  <a:lnTo>
                    <a:pt x="581" y="401"/>
                  </a:lnTo>
                  <a:lnTo>
                    <a:pt x="559" y="406"/>
                  </a:lnTo>
                  <a:lnTo>
                    <a:pt x="538" y="406"/>
                  </a:lnTo>
                  <a:lnTo>
                    <a:pt x="522" y="406"/>
                  </a:lnTo>
                  <a:lnTo>
                    <a:pt x="500" y="406"/>
                  </a:lnTo>
                  <a:lnTo>
                    <a:pt x="484" y="406"/>
                  </a:lnTo>
                  <a:lnTo>
                    <a:pt x="468" y="406"/>
                  </a:lnTo>
                  <a:lnTo>
                    <a:pt x="452" y="406"/>
                  </a:lnTo>
                  <a:lnTo>
                    <a:pt x="436" y="406"/>
                  </a:lnTo>
                  <a:lnTo>
                    <a:pt x="420" y="406"/>
                  </a:lnTo>
                  <a:lnTo>
                    <a:pt x="403" y="406"/>
                  </a:lnTo>
                  <a:lnTo>
                    <a:pt x="387" y="406"/>
                  </a:lnTo>
                  <a:lnTo>
                    <a:pt x="371" y="406"/>
                  </a:lnTo>
                  <a:lnTo>
                    <a:pt x="355" y="406"/>
                  </a:lnTo>
                  <a:lnTo>
                    <a:pt x="339" y="406"/>
                  </a:lnTo>
                  <a:lnTo>
                    <a:pt x="323" y="406"/>
                  </a:lnTo>
                  <a:lnTo>
                    <a:pt x="307" y="406"/>
                  </a:lnTo>
                  <a:lnTo>
                    <a:pt x="285" y="406"/>
                  </a:lnTo>
                  <a:lnTo>
                    <a:pt x="269" y="406"/>
                  </a:lnTo>
                  <a:lnTo>
                    <a:pt x="253" y="406"/>
                  </a:lnTo>
                  <a:lnTo>
                    <a:pt x="237" y="406"/>
                  </a:lnTo>
                  <a:lnTo>
                    <a:pt x="221" y="406"/>
                  </a:lnTo>
                  <a:lnTo>
                    <a:pt x="204" y="406"/>
                  </a:lnTo>
                  <a:lnTo>
                    <a:pt x="188" y="396"/>
                  </a:lnTo>
                  <a:lnTo>
                    <a:pt x="172" y="391"/>
                  </a:lnTo>
                  <a:lnTo>
                    <a:pt x="156" y="385"/>
                  </a:lnTo>
                  <a:lnTo>
                    <a:pt x="140" y="380"/>
                  </a:lnTo>
                  <a:lnTo>
                    <a:pt x="124" y="375"/>
                  </a:lnTo>
                  <a:lnTo>
                    <a:pt x="108" y="365"/>
                  </a:lnTo>
                  <a:lnTo>
                    <a:pt x="91" y="355"/>
                  </a:lnTo>
                  <a:lnTo>
                    <a:pt x="81" y="339"/>
                  </a:lnTo>
                  <a:lnTo>
                    <a:pt x="65" y="334"/>
                  </a:lnTo>
                  <a:lnTo>
                    <a:pt x="59" y="319"/>
                  </a:lnTo>
                  <a:lnTo>
                    <a:pt x="43" y="303"/>
                  </a:lnTo>
                  <a:lnTo>
                    <a:pt x="38" y="288"/>
                  </a:lnTo>
                  <a:lnTo>
                    <a:pt x="22" y="272"/>
                  </a:lnTo>
                  <a:lnTo>
                    <a:pt x="16" y="252"/>
                  </a:lnTo>
                  <a:lnTo>
                    <a:pt x="5" y="231"/>
                  </a:lnTo>
                  <a:lnTo>
                    <a:pt x="0" y="216"/>
                  </a:lnTo>
                  <a:lnTo>
                    <a:pt x="0" y="200"/>
                  </a:lnTo>
                  <a:lnTo>
                    <a:pt x="0" y="185"/>
                  </a:lnTo>
                  <a:lnTo>
                    <a:pt x="0" y="170"/>
                  </a:lnTo>
                  <a:lnTo>
                    <a:pt x="5" y="149"/>
                  </a:lnTo>
                  <a:lnTo>
                    <a:pt x="11" y="134"/>
                  </a:lnTo>
                  <a:lnTo>
                    <a:pt x="27" y="123"/>
                  </a:lnTo>
                  <a:lnTo>
                    <a:pt x="38" y="108"/>
                  </a:lnTo>
                  <a:lnTo>
                    <a:pt x="54" y="108"/>
                  </a:lnTo>
                  <a:lnTo>
                    <a:pt x="70" y="103"/>
                  </a:lnTo>
                  <a:lnTo>
                    <a:pt x="86" y="98"/>
                  </a:lnTo>
                  <a:lnTo>
                    <a:pt x="102" y="98"/>
                  </a:lnTo>
                  <a:lnTo>
                    <a:pt x="113" y="82"/>
                  </a:lnTo>
                  <a:lnTo>
                    <a:pt x="113" y="67"/>
                  </a:lnTo>
                  <a:lnTo>
                    <a:pt x="129" y="98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06" name="Freeform 70"/>
            <p:cNvSpPr>
              <a:spLocks/>
            </p:cNvSpPr>
            <p:nvPr/>
          </p:nvSpPr>
          <p:spPr bwMode="auto">
            <a:xfrm>
              <a:off x="3193" y="270"/>
              <a:ext cx="117" cy="118"/>
            </a:xfrm>
            <a:custGeom>
              <a:avLst/>
              <a:gdLst>
                <a:gd name="T0" fmla="*/ 5 w 117"/>
                <a:gd name="T1" fmla="*/ 66 h 118"/>
                <a:gd name="T2" fmla="*/ 0 w 117"/>
                <a:gd name="T3" fmla="*/ 51 h 118"/>
                <a:gd name="T4" fmla="*/ 0 w 117"/>
                <a:gd name="T5" fmla="*/ 36 h 118"/>
                <a:gd name="T6" fmla="*/ 16 w 117"/>
                <a:gd name="T7" fmla="*/ 25 h 118"/>
                <a:gd name="T8" fmla="*/ 32 w 117"/>
                <a:gd name="T9" fmla="*/ 15 h 118"/>
                <a:gd name="T10" fmla="*/ 47 w 117"/>
                <a:gd name="T11" fmla="*/ 0 h 118"/>
                <a:gd name="T12" fmla="*/ 63 w 117"/>
                <a:gd name="T13" fmla="*/ 0 h 118"/>
                <a:gd name="T14" fmla="*/ 79 w 117"/>
                <a:gd name="T15" fmla="*/ 0 h 118"/>
                <a:gd name="T16" fmla="*/ 84 w 117"/>
                <a:gd name="T17" fmla="*/ 15 h 118"/>
                <a:gd name="T18" fmla="*/ 95 w 117"/>
                <a:gd name="T19" fmla="*/ 31 h 118"/>
                <a:gd name="T20" fmla="*/ 105 w 117"/>
                <a:gd name="T21" fmla="*/ 46 h 118"/>
                <a:gd name="T22" fmla="*/ 111 w 117"/>
                <a:gd name="T23" fmla="*/ 61 h 118"/>
                <a:gd name="T24" fmla="*/ 116 w 117"/>
                <a:gd name="T25" fmla="*/ 76 h 118"/>
                <a:gd name="T26" fmla="*/ 116 w 117"/>
                <a:gd name="T27" fmla="*/ 92 h 118"/>
                <a:gd name="T28" fmla="*/ 116 w 117"/>
                <a:gd name="T29" fmla="*/ 107 h 118"/>
                <a:gd name="T30" fmla="*/ 100 w 117"/>
                <a:gd name="T31" fmla="*/ 117 h 118"/>
                <a:gd name="T32" fmla="*/ 84 w 117"/>
                <a:gd name="T33" fmla="*/ 117 h 118"/>
                <a:gd name="T34" fmla="*/ 69 w 117"/>
                <a:gd name="T35" fmla="*/ 117 h 118"/>
                <a:gd name="T36" fmla="*/ 53 w 117"/>
                <a:gd name="T37" fmla="*/ 117 h 118"/>
                <a:gd name="T38" fmla="*/ 37 w 117"/>
                <a:gd name="T39" fmla="*/ 112 h 118"/>
                <a:gd name="T40" fmla="*/ 21 w 117"/>
                <a:gd name="T41" fmla="*/ 102 h 118"/>
                <a:gd name="T42" fmla="*/ 11 w 117"/>
                <a:gd name="T43" fmla="*/ 86 h 118"/>
                <a:gd name="T44" fmla="*/ 5 w 117"/>
                <a:gd name="T45" fmla="*/ 71 h 118"/>
                <a:gd name="T46" fmla="*/ 5 w 117"/>
                <a:gd name="T47" fmla="*/ 66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7"/>
                <a:gd name="T73" fmla="*/ 0 h 118"/>
                <a:gd name="T74" fmla="*/ 117 w 117"/>
                <a:gd name="T75" fmla="*/ 118 h 1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7" h="118">
                  <a:moveTo>
                    <a:pt x="5" y="66"/>
                  </a:moveTo>
                  <a:lnTo>
                    <a:pt x="0" y="51"/>
                  </a:lnTo>
                  <a:lnTo>
                    <a:pt x="0" y="36"/>
                  </a:lnTo>
                  <a:lnTo>
                    <a:pt x="16" y="25"/>
                  </a:lnTo>
                  <a:lnTo>
                    <a:pt x="32" y="15"/>
                  </a:lnTo>
                  <a:lnTo>
                    <a:pt x="47" y="0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84" y="15"/>
                  </a:lnTo>
                  <a:lnTo>
                    <a:pt x="95" y="31"/>
                  </a:lnTo>
                  <a:lnTo>
                    <a:pt x="105" y="46"/>
                  </a:lnTo>
                  <a:lnTo>
                    <a:pt x="111" y="61"/>
                  </a:lnTo>
                  <a:lnTo>
                    <a:pt x="116" y="76"/>
                  </a:lnTo>
                  <a:lnTo>
                    <a:pt x="116" y="92"/>
                  </a:lnTo>
                  <a:lnTo>
                    <a:pt x="116" y="107"/>
                  </a:lnTo>
                  <a:lnTo>
                    <a:pt x="100" y="117"/>
                  </a:lnTo>
                  <a:lnTo>
                    <a:pt x="84" y="117"/>
                  </a:lnTo>
                  <a:lnTo>
                    <a:pt x="69" y="117"/>
                  </a:lnTo>
                  <a:lnTo>
                    <a:pt x="53" y="117"/>
                  </a:lnTo>
                  <a:lnTo>
                    <a:pt x="37" y="112"/>
                  </a:lnTo>
                  <a:lnTo>
                    <a:pt x="21" y="102"/>
                  </a:lnTo>
                  <a:lnTo>
                    <a:pt x="11" y="86"/>
                  </a:lnTo>
                  <a:lnTo>
                    <a:pt x="5" y="71"/>
                  </a:lnTo>
                  <a:lnTo>
                    <a:pt x="5" y="66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07" name="Freeform 71"/>
            <p:cNvSpPr>
              <a:spLocks/>
            </p:cNvSpPr>
            <p:nvPr/>
          </p:nvSpPr>
          <p:spPr bwMode="auto">
            <a:xfrm>
              <a:off x="3469" y="239"/>
              <a:ext cx="82" cy="87"/>
            </a:xfrm>
            <a:custGeom>
              <a:avLst/>
              <a:gdLst>
                <a:gd name="T0" fmla="*/ 0 w 82"/>
                <a:gd name="T1" fmla="*/ 0 h 87"/>
                <a:gd name="T2" fmla="*/ 16 w 82"/>
                <a:gd name="T3" fmla="*/ 10 h 87"/>
                <a:gd name="T4" fmla="*/ 32 w 82"/>
                <a:gd name="T5" fmla="*/ 20 h 87"/>
                <a:gd name="T6" fmla="*/ 49 w 82"/>
                <a:gd name="T7" fmla="*/ 20 h 87"/>
                <a:gd name="T8" fmla="*/ 65 w 82"/>
                <a:gd name="T9" fmla="*/ 30 h 87"/>
                <a:gd name="T10" fmla="*/ 76 w 82"/>
                <a:gd name="T11" fmla="*/ 46 h 87"/>
                <a:gd name="T12" fmla="*/ 81 w 82"/>
                <a:gd name="T13" fmla="*/ 61 h 87"/>
                <a:gd name="T14" fmla="*/ 81 w 82"/>
                <a:gd name="T15" fmla="*/ 76 h 87"/>
                <a:gd name="T16" fmla="*/ 65 w 82"/>
                <a:gd name="T17" fmla="*/ 86 h 87"/>
                <a:gd name="T18" fmla="*/ 49 w 82"/>
                <a:gd name="T19" fmla="*/ 86 h 87"/>
                <a:gd name="T20" fmla="*/ 27 w 82"/>
                <a:gd name="T21" fmla="*/ 81 h 87"/>
                <a:gd name="T22" fmla="*/ 11 w 82"/>
                <a:gd name="T23" fmla="*/ 71 h 87"/>
                <a:gd name="T24" fmla="*/ 5 w 82"/>
                <a:gd name="T25" fmla="*/ 56 h 87"/>
                <a:gd name="T26" fmla="*/ 0 w 82"/>
                <a:gd name="T27" fmla="*/ 40 h 87"/>
                <a:gd name="T28" fmla="*/ 0 w 82"/>
                <a:gd name="T29" fmla="*/ 25 h 87"/>
                <a:gd name="T30" fmla="*/ 11 w 82"/>
                <a:gd name="T31" fmla="*/ 10 h 87"/>
                <a:gd name="T32" fmla="*/ 0 w 82"/>
                <a:gd name="T33" fmla="*/ 0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2"/>
                <a:gd name="T52" fmla="*/ 0 h 87"/>
                <a:gd name="T53" fmla="*/ 82 w 82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2" h="87">
                  <a:moveTo>
                    <a:pt x="0" y="0"/>
                  </a:moveTo>
                  <a:lnTo>
                    <a:pt x="16" y="10"/>
                  </a:lnTo>
                  <a:lnTo>
                    <a:pt x="32" y="20"/>
                  </a:lnTo>
                  <a:lnTo>
                    <a:pt x="49" y="20"/>
                  </a:lnTo>
                  <a:lnTo>
                    <a:pt x="65" y="30"/>
                  </a:lnTo>
                  <a:lnTo>
                    <a:pt x="76" y="46"/>
                  </a:lnTo>
                  <a:lnTo>
                    <a:pt x="81" y="61"/>
                  </a:lnTo>
                  <a:lnTo>
                    <a:pt x="81" y="76"/>
                  </a:lnTo>
                  <a:lnTo>
                    <a:pt x="65" y="86"/>
                  </a:lnTo>
                  <a:lnTo>
                    <a:pt x="49" y="86"/>
                  </a:lnTo>
                  <a:lnTo>
                    <a:pt x="27" y="81"/>
                  </a:lnTo>
                  <a:lnTo>
                    <a:pt x="11" y="71"/>
                  </a:lnTo>
                  <a:lnTo>
                    <a:pt x="5" y="56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11" y="10"/>
                  </a:lnTo>
                  <a:lnTo>
                    <a:pt x="0" y="0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54" name="Line 72"/>
          <p:cNvSpPr>
            <a:spLocks noChangeShapeType="1"/>
          </p:cNvSpPr>
          <p:nvPr/>
        </p:nvSpPr>
        <p:spPr bwMode="auto">
          <a:xfrm>
            <a:off x="6588126" y="2917825"/>
            <a:ext cx="1552575" cy="1093788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5" name="Oval 73"/>
          <p:cNvSpPr>
            <a:spLocks noChangeArrowheads="1"/>
          </p:cNvSpPr>
          <p:nvPr/>
        </p:nvSpPr>
        <p:spPr bwMode="auto">
          <a:xfrm>
            <a:off x="5218113" y="2420938"/>
            <a:ext cx="1873250" cy="895350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600">
              <a:latin typeface="Times New Roman" panose="02020603050405020304" pitchFamily="18" charset="0"/>
            </a:endParaRPr>
          </a:p>
        </p:txBody>
      </p:sp>
      <p:sp>
        <p:nvSpPr>
          <p:cNvPr id="39956" name="Text Box 74"/>
          <p:cNvSpPr txBox="1">
            <a:spLocks noChangeArrowheads="1"/>
          </p:cNvSpPr>
          <p:nvPr/>
        </p:nvSpPr>
        <p:spPr bwMode="auto">
          <a:xfrm>
            <a:off x="5091113" y="4962526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校园网</a:t>
            </a:r>
          </a:p>
        </p:txBody>
      </p:sp>
      <p:sp>
        <p:nvSpPr>
          <p:cNvPr id="39957" name="Text Box 75"/>
          <p:cNvSpPr txBox="1">
            <a:spLocks noChangeArrowheads="1"/>
          </p:cNvSpPr>
          <p:nvPr/>
        </p:nvSpPr>
        <p:spPr bwMode="auto">
          <a:xfrm>
            <a:off x="6342063" y="4962526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校园网</a:t>
            </a:r>
          </a:p>
        </p:txBody>
      </p:sp>
      <p:sp>
        <p:nvSpPr>
          <p:cNvPr id="39958" name="Text Box 76"/>
          <p:cNvSpPr txBox="1">
            <a:spLocks noChangeArrowheads="1"/>
          </p:cNvSpPr>
          <p:nvPr/>
        </p:nvSpPr>
        <p:spPr bwMode="auto">
          <a:xfrm>
            <a:off x="7593013" y="4962526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校园网</a:t>
            </a:r>
          </a:p>
        </p:txBody>
      </p:sp>
      <p:sp>
        <p:nvSpPr>
          <p:cNvPr id="39959" name="Text Box 77"/>
          <p:cNvSpPr txBox="1">
            <a:spLocks noChangeArrowheads="1"/>
          </p:cNvSpPr>
          <p:nvPr/>
        </p:nvSpPr>
        <p:spPr bwMode="auto">
          <a:xfrm>
            <a:off x="8832850" y="4962526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校园网</a:t>
            </a:r>
          </a:p>
        </p:txBody>
      </p:sp>
      <p:grpSp>
        <p:nvGrpSpPr>
          <p:cNvPr id="39960" name="Group 78"/>
          <p:cNvGrpSpPr>
            <a:grpSpLocks/>
          </p:cNvGrpSpPr>
          <p:nvPr/>
        </p:nvGrpSpPr>
        <p:grpSpPr bwMode="auto">
          <a:xfrm>
            <a:off x="2574925" y="4783138"/>
            <a:ext cx="1073150" cy="768350"/>
            <a:chOff x="2949" y="196"/>
            <a:chExt cx="941" cy="598"/>
          </a:xfrm>
        </p:grpSpPr>
        <p:sp>
          <p:nvSpPr>
            <p:cNvPr id="39986" name="Oval 79"/>
            <p:cNvSpPr>
              <a:spLocks noChangeArrowheads="1"/>
            </p:cNvSpPr>
            <p:nvPr/>
          </p:nvSpPr>
          <p:spPr bwMode="auto">
            <a:xfrm>
              <a:off x="3168" y="196"/>
              <a:ext cx="407" cy="162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87" name="Oval 80"/>
            <p:cNvSpPr>
              <a:spLocks noChangeArrowheads="1"/>
            </p:cNvSpPr>
            <p:nvPr/>
          </p:nvSpPr>
          <p:spPr bwMode="auto">
            <a:xfrm rot="900000">
              <a:off x="3512" y="252"/>
              <a:ext cx="275" cy="131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88" name="Oval 81"/>
            <p:cNvSpPr>
              <a:spLocks noChangeArrowheads="1"/>
            </p:cNvSpPr>
            <p:nvPr/>
          </p:nvSpPr>
          <p:spPr bwMode="auto">
            <a:xfrm rot="1500000">
              <a:off x="3650" y="385"/>
              <a:ext cx="240" cy="153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89" name="Oval 82"/>
            <p:cNvSpPr>
              <a:spLocks noChangeArrowheads="1"/>
            </p:cNvSpPr>
            <p:nvPr/>
          </p:nvSpPr>
          <p:spPr bwMode="auto">
            <a:xfrm rot="-1560000">
              <a:off x="3573" y="537"/>
              <a:ext cx="291" cy="18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90" name="Oval 83"/>
            <p:cNvSpPr>
              <a:spLocks noChangeArrowheads="1"/>
            </p:cNvSpPr>
            <p:nvPr/>
          </p:nvSpPr>
          <p:spPr bwMode="auto">
            <a:xfrm>
              <a:off x="3216" y="555"/>
              <a:ext cx="471" cy="239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91" name="Oval 84"/>
            <p:cNvSpPr>
              <a:spLocks noChangeArrowheads="1"/>
            </p:cNvSpPr>
            <p:nvPr/>
          </p:nvSpPr>
          <p:spPr bwMode="auto">
            <a:xfrm rot="1080000">
              <a:off x="3023" y="555"/>
              <a:ext cx="26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92" name="Oval 85"/>
            <p:cNvSpPr>
              <a:spLocks noChangeArrowheads="1"/>
            </p:cNvSpPr>
            <p:nvPr/>
          </p:nvSpPr>
          <p:spPr bwMode="auto">
            <a:xfrm>
              <a:off x="2949" y="432"/>
              <a:ext cx="217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93" name="Oval 86"/>
            <p:cNvSpPr>
              <a:spLocks noChangeArrowheads="1"/>
            </p:cNvSpPr>
            <p:nvPr/>
          </p:nvSpPr>
          <p:spPr bwMode="auto">
            <a:xfrm rot="-1860000">
              <a:off x="2984" y="310"/>
              <a:ext cx="295" cy="156"/>
            </a:xfrm>
            <a:prstGeom prst="ellipse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9994" name="Freeform 87"/>
            <p:cNvSpPr>
              <a:spLocks/>
            </p:cNvSpPr>
            <p:nvPr/>
          </p:nvSpPr>
          <p:spPr bwMode="auto">
            <a:xfrm>
              <a:off x="3051" y="300"/>
              <a:ext cx="738" cy="407"/>
            </a:xfrm>
            <a:custGeom>
              <a:avLst/>
              <a:gdLst>
                <a:gd name="T0" fmla="*/ 108 w 738"/>
                <a:gd name="T1" fmla="*/ 82 h 407"/>
                <a:gd name="T2" fmla="*/ 145 w 738"/>
                <a:gd name="T3" fmla="*/ 77 h 407"/>
                <a:gd name="T4" fmla="*/ 183 w 738"/>
                <a:gd name="T5" fmla="*/ 72 h 407"/>
                <a:gd name="T6" fmla="*/ 215 w 738"/>
                <a:gd name="T7" fmla="*/ 67 h 407"/>
                <a:gd name="T8" fmla="*/ 237 w 738"/>
                <a:gd name="T9" fmla="*/ 46 h 407"/>
                <a:gd name="T10" fmla="*/ 204 w 738"/>
                <a:gd name="T11" fmla="*/ 41 h 407"/>
                <a:gd name="T12" fmla="*/ 172 w 738"/>
                <a:gd name="T13" fmla="*/ 46 h 407"/>
                <a:gd name="T14" fmla="*/ 156 w 738"/>
                <a:gd name="T15" fmla="*/ 46 h 407"/>
                <a:gd name="T16" fmla="*/ 188 w 738"/>
                <a:gd name="T17" fmla="*/ 26 h 407"/>
                <a:gd name="T18" fmla="*/ 226 w 738"/>
                <a:gd name="T19" fmla="*/ 15 h 407"/>
                <a:gd name="T20" fmla="*/ 258 w 738"/>
                <a:gd name="T21" fmla="*/ 10 h 407"/>
                <a:gd name="T22" fmla="*/ 290 w 738"/>
                <a:gd name="T23" fmla="*/ 5 h 407"/>
                <a:gd name="T24" fmla="*/ 323 w 738"/>
                <a:gd name="T25" fmla="*/ 0 h 407"/>
                <a:gd name="T26" fmla="*/ 355 w 738"/>
                <a:gd name="T27" fmla="*/ 0 h 407"/>
                <a:gd name="T28" fmla="*/ 387 w 738"/>
                <a:gd name="T29" fmla="*/ 0 h 407"/>
                <a:gd name="T30" fmla="*/ 463 w 738"/>
                <a:gd name="T31" fmla="*/ 0 h 407"/>
                <a:gd name="T32" fmla="*/ 506 w 738"/>
                <a:gd name="T33" fmla="*/ 0 h 407"/>
                <a:gd name="T34" fmla="*/ 543 w 738"/>
                <a:gd name="T35" fmla="*/ 15 h 407"/>
                <a:gd name="T36" fmla="*/ 570 w 738"/>
                <a:gd name="T37" fmla="*/ 36 h 407"/>
                <a:gd name="T38" fmla="*/ 603 w 738"/>
                <a:gd name="T39" fmla="*/ 51 h 407"/>
                <a:gd name="T40" fmla="*/ 635 w 738"/>
                <a:gd name="T41" fmla="*/ 57 h 407"/>
                <a:gd name="T42" fmla="*/ 667 w 738"/>
                <a:gd name="T43" fmla="*/ 77 h 407"/>
                <a:gd name="T44" fmla="*/ 694 w 738"/>
                <a:gd name="T45" fmla="*/ 98 h 407"/>
                <a:gd name="T46" fmla="*/ 715 w 738"/>
                <a:gd name="T47" fmla="*/ 128 h 407"/>
                <a:gd name="T48" fmla="*/ 721 w 738"/>
                <a:gd name="T49" fmla="*/ 164 h 407"/>
                <a:gd name="T50" fmla="*/ 726 w 738"/>
                <a:gd name="T51" fmla="*/ 195 h 407"/>
                <a:gd name="T52" fmla="*/ 726 w 738"/>
                <a:gd name="T53" fmla="*/ 226 h 407"/>
                <a:gd name="T54" fmla="*/ 726 w 738"/>
                <a:gd name="T55" fmla="*/ 257 h 407"/>
                <a:gd name="T56" fmla="*/ 737 w 738"/>
                <a:gd name="T57" fmla="*/ 288 h 407"/>
                <a:gd name="T58" fmla="*/ 737 w 738"/>
                <a:gd name="T59" fmla="*/ 319 h 407"/>
                <a:gd name="T60" fmla="*/ 715 w 738"/>
                <a:gd name="T61" fmla="*/ 349 h 407"/>
                <a:gd name="T62" fmla="*/ 678 w 738"/>
                <a:gd name="T63" fmla="*/ 365 h 407"/>
                <a:gd name="T64" fmla="*/ 646 w 738"/>
                <a:gd name="T65" fmla="*/ 380 h 407"/>
                <a:gd name="T66" fmla="*/ 613 w 738"/>
                <a:gd name="T67" fmla="*/ 396 h 407"/>
                <a:gd name="T68" fmla="*/ 581 w 738"/>
                <a:gd name="T69" fmla="*/ 401 h 407"/>
                <a:gd name="T70" fmla="*/ 538 w 738"/>
                <a:gd name="T71" fmla="*/ 406 h 407"/>
                <a:gd name="T72" fmla="*/ 500 w 738"/>
                <a:gd name="T73" fmla="*/ 406 h 407"/>
                <a:gd name="T74" fmla="*/ 468 w 738"/>
                <a:gd name="T75" fmla="*/ 406 h 407"/>
                <a:gd name="T76" fmla="*/ 436 w 738"/>
                <a:gd name="T77" fmla="*/ 406 h 407"/>
                <a:gd name="T78" fmla="*/ 403 w 738"/>
                <a:gd name="T79" fmla="*/ 406 h 407"/>
                <a:gd name="T80" fmla="*/ 371 w 738"/>
                <a:gd name="T81" fmla="*/ 406 h 407"/>
                <a:gd name="T82" fmla="*/ 339 w 738"/>
                <a:gd name="T83" fmla="*/ 406 h 407"/>
                <a:gd name="T84" fmla="*/ 307 w 738"/>
                <a:gd name="T85" fmla="*/ 406 h 407"/>
                <a:gd name="T86" fmla="*/ 269 w 738"/>
                <a:gd name="T87" fmla="*/ 406 h 407"/>
                <a:gd name="T88" fmla="*/ 237 w 738"/>
                <a:gd name="T89" fmla="*/ 406 h 407"/>
                <a:gd name="T90" fmla="*/ 204 w 738"/>
                <a:gd name="T91" fmla="*/ 406 h 407"/>
                <a:gd name="T92" fmla="*/ 172 w 738"/>
                <a:gd name="T93" fmla="*/ 391 h 407"/>
                <a:gd name="T94" fmla="*/ 140 w 738"/>
                <a:gd name="T95" fmla="*/ 380 h 407"/>
                <a:gd name="T96" fmla="*/ 108 w 738"/>
                <a:gd name="T97" fmla="*/ 365 h 407"/>
                <a:gd name="T98" fmla="*/ 81 w 738"/>
                <a:gd name="T99" fmla="*/ 339 h 407"/>
                <a:gd name="T100" fmla="*/ 59 w 738"/>
                <a:gd name="T101" fmla="*/ 319 h 407"/>
                <a:gd name="T102" fmla="*/ 38 w 738"/>
                <a:gd name="T103" fmla="*/ 288 h 407"/>
                <a:gd name="T104" fmla="*/ 16 w 738"/>
                <a:gd name="T105" fmla="*/ 252 h 407"/>
                <a:gd name="T106" fmla="*/ 0 w 738"/>
                <a:gd name="T107" fmla="*/ 216 h 407"/>
                <a:gd name="T108" fmla="*/ 0 w 738"/>
                <a:gd name="T109" fmla="*/ 185 h 407"/>
                <a:gd name="T110" fmla="*/ 5 w 738"/>
                <a:gd name="T111" fmla="*/ 149 h 407"/>
                <a:gd name="T112" fmla="*/ 27 w 738"/>
                <a:gd name="T113" fmla="*/ 123 h 407"/>
                <a:gd name="T114" fmla="*/ 54 w 738"/>
                <a:gd name="T115" fmla="*/ 108 h 407"/>
                <a:gd name="T116" fmla="*/ 86 w 738"/>
                <a:gd name="T117" fmla="*/ 98 h 407"/>
                <a:gd name="T118" fmla="*/ 113 w 738"/>
                <a:gd name="T119" fmla="*/ 82 h 407"/>
                <a:gd name="T120" fmla="*/ 129 w 738"/>
                <a:gd name="T121" fmla="*/ 98 h 40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38"/>
                <a:gd name="T184" fmla="*/ 0 h 407"/>
                <a:gd name="T185" fmla="*/ 738 w 738"/>
                <a:gd name="T186" fmla="*/ 407 h 40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38" h="407">
                  <a:moveTo>
                    <a:pt x="91" y="82"/>
                  </a:moveTo>
                  <a:lnTo>
                    <a:pt x="108" y="82"/>
                  </a:lnTo>
                  <a:lnTo>
                    <a:pt x="124" y="82"/>
                  </a:lnTo>
                  <a:lnTo>
                    <a:pt x="145" y="77"/>
                  </a:lnTo>
                  <a:lnTo>
                    <a:pt x="161" y="77"/>
                  </a:lnTo>
                  <a:lnTo>
                    <a:pt x="183" y="72"/>
                  </a:lnTo>
                  <a:lnTo>
                    <a:pt x="199" y="72"/>
                  </a:lnTo>
                  <a:lnTo>
                    <a:pt x="215" y="67"/>
                  </a:lnTo>
                  <a:lnTo>
                    <a:pt x="231" y="62"/>
                  </a:lnTo>
                  <a:lnTo>
                    <a:pt x="237" y="46"/>
                  </a:lnTo>
                  <a:lnTo>
                    <a:pt x="221" y="41"/>
                  </a:lnTo>
                  <a:lnTo>
                    <a:pt x="204" y="41"/>
                  </a:lnTo>
                  <a:lnTo>
                    <a:pt x="188" y="46"/>
                  </a:lnTo>
                  <a:lnTo>
                    <a:pt x="172" y="46"/>
                  </a:lnTo>
                  <a:lnTo>
                    <a:pt x="156" y="62"/>
                  </a:lnTo>
                  <a:lnTo>
                    <a:pt x="156" y="46"/>
                  </a:lnTo>
                  <a:lnTo>
                    <a:pt x="172" y="36"/>
                  </a:lnTo>
                  <a:lnTo>
                    <a:pt x="188" y="26"/>
                  </a:lnTo>
                  <a:lnTo>
                    <a:pt x="210" y="21"/>
                  </a:lnTo>
                  <a:lnTo>
                    <a:pt x="226" y="15"/>
                  </a:lnTo>
                  <a:lnTo>
                    <a:pt x="242" y="15"/>
                  </a:lnTo>
                  <a:lnTo>
                    <a:pt x="258" y="10"/>
                  </a:lnTo>
                  <a:lnTo>
                    <a:pt x="274" y="10"/>
                  </a:lnTo>
                  <a:lnTo>
                    <a:pt x="290" y="5"/>
                  </a:lnTo>
                  <a:lnTo>
                    <a:pt x="307" y="5"/>
                  </a:lnTo>
                  <a:lnTo>
                    <a:pt x="323" y="0"/>
                  </a:lnTo>
                  <a:lnTo>
                    <a:pt x="339" y="0"/>
                  </a:lnTo>
                  <a:lnTo>
                    <a:pt x="355" y="0"/>
                  </a:lnTo>
                  <a:lnTo>
                    <a:pt x="371" y="0"/>
                  </a:lnTo>
                  <a:lnTo>
                    <a:pt x="387" y="0"/>
                  </a:lnTo>
                  <a:lnTo>
                    <a:pt x="420" y="0"/>
                  </a:lnTo>
                  <a:lnTo>
                    <a:pt x="463" y="0"/>
                  </a:lnTo>
                  <a:lnTo>
                    <a:pt x="484" y="0"/>
                  </a:lnTo>
                  <a:lnTo>
                    <a:pt x="506" y="0"/>
                  </a:lnTo>
                  <a:lnTo>
                    <a:pt x="527" y="5"/>
                  </a:lnTo>
                  <a:lnTo>
                    <a:pt x="543" y="15"/>
                  </a:lnTo>
                  <a:lnTo>
                    <a:pt x="554" y="31"/>
                  </a:lnTo>
                  <a:lnTo>
                    <a:pt x="570" y="36"/>
                  </a:lnTo>
                  <a:lnTo>
                    <a:pt x="586" y="46"/>
                  </a:lnTo>
                  <a:lnTo>
                    <a:pt x="603" y="51"/>
                  </a:lnTo>
                  <a:lnTo>
                    <a:pt x="619" y="51"/>
                  </a:lnTo>
                  <a:lnTo>
                    <a:pt x="635" y="57"/>
                  </a:lnTo>
                  <a:lnTo>
                    <a:pt x="651" y="67"/>
                  </a:lnTo>
                  <a:lnTo>
                    <a:pt x="667" y="77"/>
                  </a:lnTo>
                  <a:lnTo>
                    <a:pt x="678" y="93"/>
                  </a:lnTo>
                  <a:lnTo>
                    <a:pt x="694" y="98"/>
                  </a:lnTo>
                  <a:lnTo>
                    <a:pt x="699" y="113"/>
                  </a:lnTo>
                  <a:lnTo>
                    <a:pt x="715" y="128"/>
                  </a:lnTo>
                  <a:lnTo>
                    <a:pt x="721" y="149"/>
                  </a:lnTo>
                  <a:lnTo>
                    <a:pt x="721" y="164"/>
                  </a:lnTo>
                  <a:lnTo>
                    <a:pt x="726" y="180"/>
                  </a:lnTo>
                  <a:lnTo>
                    <a:pt x="726" y="195"/>
                  </a:lnTo>
                  <a:lnTo>
                    <a:pt x="726" y="211"/>
                  </a:lnTo>
                  <a:lnTo>
                    <a:pt x="726" y="226"/>
                  </a:lnTo>
                  <a:lnTo>
                    <a:pt x="726" y="242"/>
                  </a:lnTo>
                  <a:lnTo>
                    <a:pt x="726" y="257"/>
                  </a:lnTo>
                  <a:lnTo>
                    <a:pt x="737" y="272"/>
                  </a:lnTo>
                  <a:lnTo>
                    <a:pt x="737" y="288"/>
                  </a:lnTo>
                  <a:lnTo>
                    <a:pt x="737" y="303"/>
                  </a:lnTo>
                  <a:lnTo>
                    <a:pt x="737" y="319"/>
                  </a:lnTo>
                  <a:lnTo>
                    <a:pt x="732" y="334"/>
                  </a:lnTo>
                  <a:lnTo>
                    <a:pt x="715" y="349"/>
                  </a:lnTo>
                  <a:lnTo>
                    <a:pt x="694" y="360"/>
                  </a:lnTo>
                  <a:lnTo>
                    <a:pt x="678" y="365"/>
                  </a:lnTo>
                  <a:lnTo>
                    <a:pt x="662" y="375"/>
                  </a:lnTo>
                  <a:lnTo>
                    <a:pt x="646" y="380"/>
                  </a:lnTo>
                  <a:lnTo>
                    <a:pt x="629" y="385"/>
                  </a:lnTo>
                  <a:lnTo>
                    <a:pt x="613" y="396"/>
                  </a:lnTo>
                  <a:lnTo>
                    <a:pt x="597" y="401"/>
                  </a:lnTo>
                  <a:lnTo>
                    <a:pt x="581" y="401"/>
                  </a:lnTo>
                  <a:lnTo>
                    <a:pt x="559" y="406"/>
                  </a:lnTo>
                  <a:lnTo>
                    <a:pt x="538" y="406"/>
                  </a:lnTo>
                  <a:lnTo>
                    <a:pt x="522" y="406"/>
                  </a:lnTo>
                  <a:lnTo>
                    <a:pt x="500" y="406"/>
                  </a:lnTo>
                  <a:lnTo>
                    <a:pt x="484" y="406"/>
                  </a:lnTo>
                  <a:lnTo>
                    <a:pt x="468" y="406"/>
                  </a:lnTo>
                  <a:lnTo>
                    <a:pt x="452" y="406"/>
                  </a:lnTo>
                  <a:lnTo>
                    <a:pt x="436" y="406"/>
                  </a:lnTo>
                  <a:lnTo>
                    <a:pt x="420" y="406"/>
                  </a:lnTo>
                  <a:lnTo>
                    <a:pt x="403" y="406"/>
                  </a:lnTo>
                  <a:lnTo>
                    <a:pt x="387" y="406"/>
                  </a:lnTo>
                  <a:lnTo>
                    <a:pt x="371" y="406"/>
                  </a:lnTo>
                  <a:lnTo>
                    <a:pt x="355" y="406"/>
                  </a:lnTo>
                  <a:lnTo>
                    <a:pt x="339" y="406"/>
                  </a:lnTo>
                  <a:lnTo>
                    <a:pt x="323" y="406"/>
                  </a:lnTo>
                  <a:lnTo>
                    <a:pt x="307" y="406"/>
                  </a:lnTo>
                  <a:lnTo>
                    <a:pt x="285" y="406"/>
                  </a:lnTo>
                  <a:lnTo>
                    <a:pt x="269" y="406"/>
                  </a:lnTo>
                  <a:lnTo>
                    <a:pt x="253" y="406"/>
                  </a:lnTo>
                  <a:lnTo>
                    <a:pt x="237" y="406"/>
                  </a:lnTo>
                  <a:lnTo>
                    <a:pt x="221" y="406"/>
                  </a:lnTo>
                  <a:lnTo>
                    <a:pt x="204" y="406"/>
                  </a:lnTo>
                  <a:lnTo>
                    <a:pt x="188" y="396"/>
                  </a:lnTo>
                  <a:lnTo>
                    <a:pt x="172" y="391"/>
                  </a:lnTo>
                  <a:lnTo>
                    <a:pt x="156" y="385"/>
                  </a:lnTo>
                  <a:lnTo>
                    <a:pt x="140" y="380"/>
                  </a:lnTo>
                  <a:lnTo>
                    <a:pt x="124" y="375"/>
                  </a:lnTo>
                  <a:lnTo>
                    <a:pt x="108" y="365"/>
                  </a:lnTo>
                  <a:lnTo>
                    <a:pt x="91" y="355"/>
                  </a:lnTo>
                  <a:lnTo>
                    <a:pt x="81" y="339"/>
                  </a:lnTo>
                  <a:lnTo>
                    <a:pt x="65" y="334"/>
                  </a:lnTo>
                  <a:lnTo>
                    <a:pt x="59" y="319"/>
                  </a:lnTo>
                  <a:lnTo>
                    <a:pt x="43" y="303"/>
                  </a:lnTo>
                  <a:lnTo>
                    <a:pt x="38" y="288"/>
                  </a:lnTo>
                  <a:lnTo>
                    <a:pt x="22" y="272"/>
                  </a:lnTo>
                  <a:lnTo>
                    <a:pt x="16" y="252"/>
                  </a:lnTo>
                  <a:lnTo>
                    <a:pt x="5" y="231"/>
                  </a:lnTo>
                  <a:lnTo>
                    <a:pt x="0" y="216"/>
                  </a:lnTo>
                  <a:lnTo>
                    <a:pt x="0" y="200"/>
                  </a:lnTo>
                  <a:lnTo>
                    <a:pt x="0" y="185"/>
                  </a:lnTo>
                  <a:lnTo>
                    <a:pt x="0" y="170"/>
                  </a:lnTo>
                  <a:lnTo>
                    <a:pt x="5" y="149"/>
                  </a:lnTo>
                  <a:lnTo>
                    <a:pt x="11" y="134"/>
                  </a:lnTo>
                  <a:lnTo>
                    <a:pt x="27" y="123"/>
                  </a:lnTo>
                  <a:lnTo>
                    <a:pt x="38" y="108"/>
                  </a:lnTo>
                  <a:lnTo>
                    <a:pt x="54" y="108"/>
                  </a:lnTo>
                  <a:lnTo>
                    <a:pt x="70" y="103"/>
                  </a:lnTo>
                  <a:lnTo>
                    <a:pt x="86" y="98"/>
                  </a:lnTo>
                  <a:lnTo>
                    <a:pt x="102" y="98"/>
                  </a:lnTo>
                  <a:lnTo>
                    <a:pt x="113" y="82"/>
                  </a:lnTo>
                  <a:lnTo>
                    <a:pt x="113" y="67"/>
                  </a:lnTo>
                  <a:lnTo>
                    <a:pt x="129" y="98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5" name="Freeform 88"/>
            <p:cNvSpPr>
              <a:spLocks/>
            </p:cNvSpPr>
            <p:nvPr/>
          </p:nvSpPr>
          <p:spPr bwMode="auto">
            <a:xfrm>
              <a:off x="3193" y="270"/>
              <a:ext cx="117" cy="118"/>
            </a:xfrm>
            <a:custGeom>
              <a:avLst/>
              <a:gdLst>
                <a:gd name="T0" fmla="*/ 5 w 117"/>
                <a:gd name="T1" fmla="*/ 66 h 118"/>
                <a:gd name="T2" fmla="*/ 0 w 117"/>
                <a:gd name="T3" fmla="*/ 51 h 118"/>
                <a:gd name="T4" fmla="*/ 0 w 117"/>
                <a:gd name="T5" fmla="*/ 36 h 118"/>
                <a:gd name="T6" fmla="*/ 16 w 117"/>
                <a:gd name="T7" fmla="*/ 25 h 118"/>
                <a:gd name="T8" fmla="*/ 32 w 117"/>
                <a:gd name="T9" fmla="*/ 15 h 118"/>
                <a:gd name="T10" fmla="*/ 47 w 117"/>
                <a:gd name="T11" fmla="*/ 0 h 118"/>
                <a:gd name="T12" fmla="*/ 63 w 117"/>
                <a:gd name="T13" fmla="*/ 0 h 118"/>
                <a:gd name="T14" fmla="*/ 79 w 117"/>
                <a:gd name="T15" fmla="*/ 0 h 118"/>
                <a:gd name="T16" fmla="*/ 84 w 117"/>
                <a:gd name="T17" fmla="*/ 15 h 118"/>
                <a:gd name="T18" fmla="*/ 95 w 117"/>
                <a:gd name="T19" fmla="*/ 31 h 118"/>
                <a:gd name="T20" fmla="*/ 105 w 117"/>
                <a:gd name="T21" fmla="*/ 46 h 118"/>
                <a:gd name="T22" fmla="*/ 111 w 117"/>
                <a:gd name="T23" fmla="*/ 61 h 118"/>
                <a:gd name="T24" fmla="*/ 116 w 117"/>
                <a:gd name="T25" fmla="*/ 76 h 118"/>
                <a:gd name="T26" fmla="*/ 116 w 117"/>
                <a:gd name="T27" fmla="*/ 92 h 118"/>
                <a:gd name="T28" fmla="*/ 116 w 117"/>
                <a:gd name="T29" fmla="*/ 107 h 118"/>
                <a:gd name="T30" fmla="*/ 100 w 117"/>
                <a:gd name="T31" fmla="*/ 117 h 118"/>
                <a:gd name="T32" fmla="*/ 84 w 117"/>
                <a:gd name="T33" fmla="*/ 117 h 118"/>
                <a:gd name="T34" fmla="*/ 69 w 117"/>
                <a:gd name="T35" fmla="*/ 117 h 118"/>
                <a:gd name="T36" fmla="*/ 53 w 117"/>
                <a:gd name="T37" fmla="*/ 117 h 118"/>
                <a:gd name="T38" fmla="*/ 37 w 117"/>
                <a:gd name="T39" fmla="*/ 112 h 118"/>
                <a:gd name="T40" fmla="*/ 21 w 117"/>
                <a:gd name="T41" fmla="*/ 102 h 118"/>
                <a:gd name="T42" fmla="*/ 11 w 117"/>
                <a:gd name="T43" fmla="*/ 86 h 118"/>
                <a:gd name="T44" fmla="*/ 5 w 117"/>
                <a:gd name="T45" fmla="*/ 71 h 118"/>
                <a:gd name="T46" fmla="*/ 5 w 117"/>
                <a:gd name="T47" fmla="*/ 66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7"/>
                <a:gd name="T73" fmla="*/ 0 h 118"/>
                <a:gd name="T74" fmla="*/ 117 w 117"/>
                <a:gd name="T75" fmla="*/ 118 h 1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7" h="118">
                  <a:moveTo>
                    <a:pt x="5" y="66"/>
                  </a:moveTo>
                  <a:lnTo>
                    <a:pt x="0" y="51"/>
                  </a:lnTo>
                  <a:lnTo>
                    <a:pt x="0" y="36"/>
                  </a:lnTo>
                  <a:lnTo>
                    <a:pt x="16" y="25"/>
                  </a:lnTo>
                  <a:lnTo>
                    <a:pt x="32" y="15"/>
                  </a:lnTo>
                  <a:lnTo>
                    <a:pt x="47" y="0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84" y="15"/>
                  </a:lnTo>
                  <a:lnTo>
                    <a:pt x="95" y="31"/>
                  </a:lnTo>
                  <a:lnTo>
                    <a:pt x="105" y="46"/>
                  </a:lnTo>
                  <a:lnTo>
                    <a:pt x="111" y="61"/>
                  </a:lnTo>
                  <a:lnTo>
                    <a:pt x="116" y="76"/>
                  </a:lnTo>
                  <a:lnTo>
                    <a:pt x="116" y="92"/>
                  </a:lnTo>
                  <a:lnTo>
                    <a:pt x="116" y="107"/>
                  </a:lnTo>
                  <a:lnTo>
                    <a:pt x="100" y="117"/>
                  </a:lnTo>
                  <a:lnTo>
                    <a:pt x="84" y="117"/>
                  </a:lnTo>
                  <a:lnTo>
                    <a:pt x="69" y="117"/>
                  </a:lnTo>
                  <a:lnTo>
                    <a:pt x="53" y="117"/>
                  </a:lnTo>
                  <a:lnTo>
                    <a:pt x="37" y="112"/>
                  </a:lnTo>
                  <a:lnTo>
                    <a:pt x="21" y="102"/>
                  </a:lnTo>
                  <a:lnTo>
                    <a:pt x="11" y="86"/>
                  </a:lnTo>
                  <a:lnTo>
                    <a:pt x="5" y="71"/>
                  </a:lnTo>
                  <a:lnTo>
                    <a:pt x="5" y="66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6" name="Freeform 89"/>
            <p:cNvSpPr>
              <a:spLocks/>
            </p:cNvSpPr>
            <p:nvPr/>
          </p:nvSpPr>
          <p:spPr bwMode="auto">
            <a:xfrm>
              <a:off x="3469" y="239"/>
              <a:ext cx="82" cy="87"/>
            </a:xfrm>
            <a:custGeom>
              <a:avLst/>
              <a:gdLst>
                <a:gd name="T0" fmla="*/ 0 w 82"/>
                <a:gd name="T1" fmla="*/ 0 h 87"/>
                <a:gd name="T2" fmla="*/ 16 w 82"/>
                <a:gd name="T3" fmla="*/ 10 h 87"/>
                <a:gd name="T4" fmla="*/ 32 w 82"/>
                <a:gd name="T5" fmla="*/ 20 h 87"/>
                <a:gd name="T6" fmla="*/ 49 w 82"/>
                <a:gd name="T7" fmla="*/ 20 h 87"/>
                <a:gd name="T8" fmla="*/ 65 w 82"/>
                <a:gd name="T9" fmla="*/ 30 h 87"/>
                <a:gd name="T10" fmla="*/ 76 w 82"/>
                <a:gd name="T11" fmla="*/ 46 h 87"/>
                <a:gd name="T12" fmla="*/ 81 w 82"/>
                <a:gd name="T13" fmla="*/ 61 h 87"/>
                <a:gd name="T14" fmla="*/ 81 w 82"/>
                <a:gd name="T15" fmla="*/ 76 h 87"/>
                <a:gd name="T16" fmla="*/ 65 w 82"/>
                <a:gd name="T17" fmla="*/ 86 h 87"/>
                <a:gd name="T18" fmla="*/ 49 w 82"/>
                <a:gd name="T19" fmla="*/ 86 h 87"/>
                <a:gd name="T20" fmla="*/ 27 w 82"/>
                <a:gd name="T21" fmla="*/ 81 h 87"/>
                <a:gd name="T22" fmla="*/ 11 w 82"/>
                <a:gd name="T23" fmla="*/ 71 h 87"/>
                <a:gd name="T24" fmla="*/ 5 w 82"/>
                <a:gd name="T25" fmla="*/ 56 h 87"/>
                <a:gd name="T26" fmla="*/ 0 w 82"/>
                <a:gd name="T27" fmla="*/ 40 h 87"/>
                <a:gd name="T28" fmla="*/ 0 w 82"/>
                <a:gd name="T29" fmla="*/ 25 h 87"/>
                <a:gd name="T30" fmla="*/ 11 w 82"/>
                <a:gd name="T31" fmla="*/ 10 h 87"/>
                <a:gd name="T32" fmla="*/ 0 w 82"/>
                <a:gd name="T33" fmla="*/ 0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2"/>
                <a:gd name="T52" fmla="*/ 0 h 87"/>
                <a:gd name="T53" fmla="*/ 82 w 82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2" h="87">
                  <a:moveTo>
                    <a:pt x="0" y="0"/>
                  </a:moveTo>
                  <a:lnTo>
                    <a:pt x="16" y="10"/>
                  </a:lnTo>
                  <a:lnTo>
                    <a:pt x="32" y="20"/>
                  </a:lnTo>
                  <a:lnTo>
                    <a:pt x="49" y="20"/>
                  </a:lnTo>
                  <a:lnTo>
                    <a:pt x="65" y="30"/>
                  </a:lnTo>
                  <a:lnTo>
                    <a:pt x="76" y="46"/>
                  </a:lnTo>
                  <a:lnTo>
                    <a:pt x="81" y="61"/>
                  </a:lnTo>
                  <a:lnTo>
                    <a:pt x="81" y="76"/>
                  </a:lnTo>
                  <a:lnTo>
                    <a:pt x="65" y="86"/>
                  </a:lnTo>
                  <a:lnTo>
                    <a:pt x="49" y="86"/>
                  </a:lnTo>
                  <a:lnTo>
                    <a:pt x="27" y="81"/>
                  </a:lnTo>
                  <a:lnTo>
                    <a:pt x="11" y="71"/>
                  </a:lnTo>
                  <a:lnTo>
                    <a:pt x="5" y="56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11" y="10"/>
                  </a:lnTo>
                  <a:lnTo>
                    <a:pt x="0" y="0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61" name="Text Box 90"/>
          <p:cNvSpPr txBox="1">
            <a:spLocks noChangeArrowheads="1"/>
          </p:cNvSpPr>
          <p:nvPr/>
        </p:nvSpPr>
        <p:spPr bwMode="auto">
          <a:xfrm>
            <a:off x="2592388" y="4962526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校园网</a:t>
            </a:r>
          </a:p>
        </p:txBody>
      </p:sp>
      <p:sp>
        <p:nvSpPr>
          <p:cNvPr id="39962" name="Text Box 91"/>
          <p:cNvSpPr txBox="1">
            <a:spLocks noChangeArrowheads="1"/>
          </p:cNvSpPr>
          <p:nvPr/>
        </p:nvSpPr>
        <p:spPr bwMode="auto">
          <a:xfrm>
            <a:off x="3841750" y="4962526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校园网</a:t>
            </a:r>
          </a:p>
        </p:txBody>
      </p:sp>
      <p:sp>
        <p:nvSpPr>
          <p:cNvPr id="39963" name="Text Box 92"/>
          <p:cNvSpPr txBox="1">
            <a:spLocks noChangeArrowheads="1"/>
          </p:cNvSpPr>
          <p:nvPr/>
        </p:nvSpPr>
        <p:spPr bwMode="auto">
          <a:xfrm>
            <a:off x="5272088" y="262255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国家主干网</a:t>
            </a:r>
          </a:p>
        </p:txBody>
      </p:sp>
      <p:grpSp>
        <p:nvGrpSpPr>
          <p:cNvPr id="39964" name="Group 93"/>
          <p:cNvGrpSpPr>
            <a:grpSpLocks/>
          </p:cNvGrpSpPr>
          <p:nvPr/>
        </p:nvGrpSpPr>
        <p:grpSpPr bwMode="auto">
          <a:xfrm>
            <a:off x="7734301" y="3713163"/>
            <a:ext cx="1116013" cy="596900"/>
            <a:chOff x="3912" y="2257"/>
            <a:chExt cx="703" cy="376"/>
          </a:xfrm>
        </p:grpSpPr>
        <p:sp>
          <p:nvSpPr>
            <p:cNvPr id="39984" name="Oval 94"/>
            <p:cNvSpPr>
              <a:spLocks noChangeArrowheads="1"/>
            </p:cNvSpPr>
            <p:nvPr/>
          </p:nvSpPr>
          <p:spPr bwMode="auto">
            <a:xfrm>
              <a:off x="3912" y="2257"/>
              <a:ext cx="688" cy="37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en-US" altLang="zh-CN" sz="16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85" name="Text Box 95"/>
            <p:cNvSpPr txBox="1">
              <a:spLocks noChangeArrowheads="1"/>
            </p:cNvSpPr>
            <p:nvPr/>
          </p:nvSpPr>
          <p:spPr bwMode="auto">
            <a:xfrm>
              <a:off x="3923" y="2296"/>
              <a:ext cx="6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地区网</a:t>
              </a:r>
            </a:p>
          </p:txBody>
        </p:sp>
      </p:grpSp>
      <p:grpSp>
        <p:nvGrpSpPr>
          <p:cNvPr id="39965" name="Group 96"/>
          <p:cNvGrpSpPr>
            <a:grpSpLocks/>
          </p:cNvGrpSpPr>
          <p:nvPr/>
        </p:nvGrpSpPr>
        <p:grpSpPr bwMode="auto">
          <a:xfrm>
            <a:off x="5591176" y="3775075"/>
            <a:ext cx="1116013" cy="596900"/>
            <a:chOff x="3912" y="2257"/>
            <a:chExt cx="703" cy="376"/>
          </a:xfrm>
        </p:grpSpPr>
        <p:sp>
          <p:nvSpPr>
            <p:cNvPr id="39982" name="Oval 97"/>
            <p:cNvSpPr>
              <a:spLocks noChangeArrowheads="1"/>
            </p:cNvSpPr>
            <p:nvPr/>
          </p:nvSpPr>
          <p:spPr bwMode="auto">
            <a:xfrm>
              <a:off x="3912" y="2257"/>
              <a:ext cx="688" cy="37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en-US" altLang="zh-CN" sz="16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83" name="Text Box 98"/>
            <p:cNvSpPr txBox="1">
              <a:spLocks noChangeArrowheads="1"/>
            </p:cNvSpPr>
            <p:nvPr/>
          </p:nvSpPr>
          <p:spPr bwMode="auto">
            <a:xfrm>
              <a:off x="3923" y="2296"/>
              <a:ext cx="6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地区网</a:t>
              </a:r>
            </a:p>
          </p:txBody>
        </p:sp>
      </p:grpSp>
      <p:grpSp>
        <p:nvGrpSpPr>
          <p:cNvPr id="39966" name="Group 99"/>
          <p:cNvGrpSpPr>
            <a:grpSpLocks/>
          </p:cNvGrpSpPr>
          <p:nvPr/>
        </p:nvGrpSpPr>
        <p:grpSpPr bwMode="auto">
          <a:xfrm>
            <a:off x="3359151" y="3775075"/>
            <a:ext cx="1116013" cy="596900"/>
            <a:chOff x="3912" y="2257"/>
            <a:chExt cx="703" cy="376"/>
          </a:xfrm>
        </p:grpSpPr>
        <p:sp>
          <p:nvSpPr>
            <p:cNvPr id="39980" name="Oval 100"/>
            <p:cNvSpPr>
              <a:spLocks noChangeArrowheads="1"/>
            </p:cNvSpPr>
            <p:nvPr/>
          </p:nvSpPr>
          <p:spPr bwMode="auto">
            <a:xfrm>
              <a:off x="3912" y="2257"/>
              <a:ext cx="688" cy="37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en-US" altLang="zh-CN" sz="16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81" name="Text Box 101"/>
            <p:cNvSpPr txBox="1">
              <a:spLocks noChangeArrowheads="1"/>
            </p:cNvSpPr>
            <p:nvPr/>
          </p:nvSpPr>
          <p:spPr bwMode="auto">
            <a:xfrm>
              <a:off x="3923" y="2296"/>
              <a:ext cx="6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地区网</a:t>
              </a:r>
            </a:p>
          </p:txBody>
        </p:sp>
      </p:grpSp>
      <p:grpSp>
        <p:nvGrpSpPr>
          <p:cNvPr id="11" name="Group 102"/>
          <p:cNvGrpSpPr>
            <a:grpSpLocks/>
          </p:cNvGrpSpPr>
          <p:nvPr/>
        </p:nvGrpSpPr>
        <p:grpSpPr bwMode="auto">
          <a:xfrm>
            <a:off x="3143251" y="3248026"/>
            <a:ext cx="6048375" cy="1520825"/>
            <a:chOff x="1020" y="2251"/>
            <a:chExt cx="3810" cy="958"/>
          </a:xfrm>
        </p:grpSpPr>
        <p:pic>
          <p:nvPicPr>
            <p:cNvPr id="39971" name="Picture 10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2450"/>
              <a:ext cx="4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2" name="Picture 10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" y="2976"/>
              <a:ext cx="4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3" name="Picture 105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2976"/>
              <a:ext cx="4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4" name="Picture 106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" y="2976"/>
              <a:ext cx="4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5" name="Picture 107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2976"/>
              <a:ext cx="4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6" name="Picture 108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2976"/>
              <a:ext cx="4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7" name="Picture 109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" y="2341"/>
              <a:ext cx="4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8" name="Picture 110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2976"/>
              <a:ext cx="4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79" name="Picture 11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2251"/>
              <a:ext cx="4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2"/>
          <p:cNvGrpSpPr>
            <a:grpSpLocks/>
          </p:cNvGrpSpPr>
          <p:nvPr/>
        </p:nvGrpSpPr>
        <p:grpSpPr bwMode="auto">
          <a:xfrm>
            <a:off x="3124201" y="2439989"/>
            <a:ext cx="1458913" cy="917575"/>
            <a:chOff x="1008" y="1537"/>
            <a:chExt cx="919" cy="578"/>
          </a:xfrm>
        </p:grpSpPr>
        <p:sp>
          <p:nvSpPr>
            <p:cNvPr id="39969" name="Text Box 113"/>
            <p:cNvSpPr txBox="1">
              <a:spLocks noChangeArrowheads="1"/>
            </p:cNvSpPr>
            <p:nvPr/>
          </p:nvSpPr>
          <p:spPr bwMode="auto">
            <a:xfrm>
              <a:off x="1008" y="1537"/>
              <a:ext cx="7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333399"/>
                  </a:solidFill>
                  <a:ea typeface="黑体" panose="02010609060101010101" pitchFamily="49" charset="-122"/>
                </a:rPr>
                <a:t>路由器</a:t>
              </a:r>
            </a:p>
          </p:txBody>
        </p:sp>
        <p:sp>
          <p:nvSpPr>
            <p:cNvPr id="39970" name="Line 114"/>
            <p:cNvSpPr>
              <a:spLocks noChangeShapeType="1"/>
            </p:cNvSpPr>
            <p:nvPr/>
          </p:nvSpPr>
          <p:spPr bwMode="auto">
            <a:xfrm>
              <a:off x="1474" y="1842"/>
              <a:ext cx="453" cy="273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8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/>
          <p:cNvSpPr txBox="1">
            <a:spLocks noChangeArrowheads="1"/>
          </p:cNvSpPr>
          <p:nvPr/>
        </p:nvSpPr>
        <p:spPr>
          <a:xfrm>
            <a:off x="498806" y="413049"/>
            <a:ext cx="10515600" cy="77737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anose="020B060302010202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anose="020B060302010202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anose="020B060302010202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anose="020B060302010202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SDN</a:t>
            </a:r>
            <a:r>
              <a:rPr lang="zh-CN" altLang="en-US" sz="32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网络</a:t>
            </a:r>
          </a:p>
        </p:txBody>
      </p:sp>
      <p:pic>
        <p:nvPicPr>
          <p:cNvPr id="23554" name="Picture 2" descr="https://img2.baidu.com/it/u=2948544532,3328363343&amp;fm=253&amp;fmt=auto&amp;app=138&amp;f=JPEG?w=400&amp;h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412673"/>
            <a:ext cx="4597402" cy="24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6" y="4004089"/>
            <a:ext cx="4597400" cy="2483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1412673"/>
            <a:ext cx="6239449" cy="50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实用网络技术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smtClean="0"/>
              <a:t>Socket</a:t>
            </a:r>
            <a:endParaRPr lang="en-US" altLang="zh-CN" sz="2800" dirty="0"/>
          </a:p>
          <a:p>
            <a:pPr marL="228600" lvl="1">
              <a:spcBef>
                <a:spcPts val="1000"/>
              </a:spcBef>
            </a:pPr>
            <a:r>
              <a:rPr lang="en-US" altLang="zh-CN" sz="2800" dirty="0"/>
              <a:t>NAT</a:t>
            </a:r>
          </a:p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私有网络</a:t>
            </a:r>
            <a:endParaRPr lang="en-US" altLang="zh-CN" sz="2800" dirty="0"/>
          </a:p>
          <a:p>
            <a:pPr marL="228600" lvl="1">
              <a:spcBef>
                <a:spcPts val="1000"/>
              </a:spcBef>
            </a:pPr>
            <a:r>
              <a:rPr lang="en-US" altLang="zh-CN" sz="2800" dirty="0" smtClean="0"/>
              <a:t>Docker</a:t>
            </a:r>
            <a:r>
              <a:rPr lang="zh-CN" altLang="en-US" sz="2800" dirty="0"/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265796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网络上的多媒体通信</a:t>
            </a:r>
            <a:endParaRPr lang="zh-CN" altLang="en-US" dirty="0"/>
          </a:p>
        </p:txBody>
      </p:sp>
      <p:pic>
        <p:nvPicPr>
          <p:cNvPr id="4" name="Picture 18" descr="https://gimg2.baidu.com/image_search/src=http%3A%2F%2Fn.sinaimg.cn%2Fsina_vr%2Ftransform%2F107%2Fw630h277%2F20210508%2F3eeb-kpuunnc3720267.jpg&amp;refer=http%3A%2F%2Fn.sinaimg.cn&amp;app=2002&amp;size=f9999,10000&amp;q=a80&amp;n=0&amp;g=0n&amp;fmt=auto?sec=1665745136&amp;t=1cdb6c5ad662cc8561b0ac11cf64f3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60" y="1431071"/>
            <a:ext cx="4634143" cy="203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https://gimg2.baidu.com/image_search/src=http%3A%2F%2Fyuneasy.cn%2Fimg%2Frob-banner.jpg&amp;refer=http%3A%2F%2Fyuneasy.cn&amp;app=2002&amp;size=f9999,10000&amp;q=a80&amp;n=0&amp;g=0n&amp;fmt=auto?sec=1665745299&amp;t=691fdaefb693144ff1e3dc8fa887bba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45" y="3936760"/>
            <a:ext cx="5281095" cy="21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501" y="1431070"/>
            <a:ext cx="4139898" cy="20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Dynamips</a:t>
            </a:r>
            <a:endParaRPr lang="en-US" altLang="zh-CN" dirty="0" smtClean="0"/>
          </a:p>
          <a:p>
            <a:r>
              <a:rPr lang="en-US" altLang="zh-CN" dirty="0" smtClean="0"/>
              <a:t>GNS3</a:t>
            </a:r>
          </a:p>
          <a:p>
            <a:r>
              <a:rPr lang="en-US" altLang="zh-CN" dirty="0" err="1" smtClean="0"/>
              <a:t>Mininet</a:t>
            </a:r>
            <a:endParaRPr lang="en-US" altLang="zh-CN" dirty="0" smtClean="0"/>
          </a:p>
          <a:p>
            <a:r>
              <a:rPr lang="en-US" altLang="zh-CN" dirty="0" smtClean="0"/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5707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几个网络名词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381" y="1533525"/>
            <a:ext cx="10515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000" dirty="0"/>
              <a:t>互联网</a:t>
            </a:r>
            <a:r>
              <a:rPr lang="en-US" altLang="zh-CN" sz="2000" dirty="0"/>
              <a:t>-internet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        </a:t>
            </a:r>
            <a:r>
              <a:rPr lang="zh-CN" altLang="en-US" sz="2000" dirty="0"/>
              <a:t>指由若干计算机网络相互连接而成的网络。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000" dirty="0"/>
              <a:t>因特网</a:t>
            </a:r>
            <a:r>
              <a:rPr lang="en-US" altLang="zh-CN" sz="2000" dirty="0"/>
              <a:t>-Internet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        </a:t>
            </a:r>
            <a:r>
              <a:rPr lang="zh-CN" altLang="en-US" sz="2000" dirty="0"/>
              <a:t>目前全球最大的一个计算机互联网，是由美国的</a:t>
            </a:r>
            <a:r>
              <a:rPr lang="en-US" altLang="zh-CN" sz="2000" dirty="0"/>
              <a:t>ARPA</a:t>
            </a:r>
            <a:r>
              <a:rPr lang="zh-CN" altLang="en-US" sz="2000" dirty="0"/>
              <a:t>网发展演变而来的。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000" dirty="0"/>
              <a:t>区别：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        因特网是互联网，但因特网并不是全球唯一的互联网络。例如在欧洲，跨国的互联网络就有</a:t>
            </a:r>
            <a:r>
              <a:rPr lang="zh-CN" altLang="en-US" sz="2000" dirty="0">
                <a:latin typeface="Frutiger 55 Roman" pitchFamily="34" charset="0"/>
              </a:rPr>
              <a:t>“</a:t>
            </a:r>
            <a:r>
              <a:rPr lang="zh-CN" altLang="en-US" sz="2000" dirty="0"/>
              <a:t>欧盟网</a:t>
            </a:r>
            <a:r>
              <a:rPr lang="zh-CN" altLang="en-US" sz="2000" dirty="0">
                <a:latin typeface="Frutiger 55 Roman" pitchFamily="34" charset="0"/>
              </a:rPr>
              <a:t>”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Euronet</a:t>
            </a:r>
            <a:r>
              <a:rPr lang="zh-CN" altLang="en-US" sz="2000" dirty="0"/>
              <a:t>）</a:t>
            </a:r>
            <a:r>
              <a:rPr lang="en-US" altLang="zh-CN" sz="2000" dirty="0"/>
              <a:t>,</a:t>
            </a:r>
            <a:r>
              <a:rPr lang="en-US" altLang="zh-CN" sz="2000" dirty="0">
                <a:latin typeface="Frutiger 55 Roman" pitchFamily="34" charset="0"/>
              </a:rPr>
              <a:t>“</a:t>
            </a:r>
            <a:r>
              <a:rPr lang="zh-CN" altLang="en-US" sz="2000" dirty="0"/>
              <a:t>欧洲学术与研究网</a:t>
            </a:r>
            <a:r>
              <a:rPr lang="zh-CN" altLang="en-US" sz="2000" dirty="0">
                <a:latin typeface="Frutiger 55 Roman" pitchFamily="34" charset="0"/>
              </a:rPr>
              <a:t>”</a:t>
            </a:r>
            <a:r>
              <a:rPr lang="zh-CN" altLang="en-US" sz="2000" dirty="0"/>
              <a:t>（</a:t>
            </a:r>
            <a:r>
              <a:rPr lang="en-US" altLang="zh-CN" sz="2000" dirty="0"/>
              <a:t>EARN</a:t>
            </a:r>
            <a:r>
              <a:rPr lang="zh-CN" altLang="en-US" sz="2000" dirty="0"/>
              <a:t>），</a:t>
            </a:r>
            <a:r>
              <a:rPr lang="zh-CN" altLang="en-US" sz="2000" dirty="0">
                <a:latin typeface="Frutiger 55 Roman" pitchFamily="34" charset="0"/>
              </a:rPr>
              <a:t>“</a:t>
            </a:r>
            <a:r>
              <a:rPr lang="zh-CN" altLang="en-US" sz="2000" dirty="0"/>
              <a:t>欧洲信息网</a:t>
            </a:r>
            <a:r>
              <a:rPr lang="zh-CN" altLang="en-US" sz="2000" dirty="0">
                <a:latin typeface="Frutiger 55 Roman" pitchFamily="34" charset="0"/>
              </a:rPr>
              <a:t>”</a:t>
            </a:r>
            <a:r>
              <a:rPr lang="zh-CN" altLang="en-US" sz="2000" dirty="0"/>
              <a:t>（</a:t>
            </a:r>
            <a:r>
              <a:rPr lang="en-US" altLang="zh-CN" sz="2000" dirty="0"/>
              <a:t>EIN</a:t>
            </a:r>
            <a:r>
              <a:rPr lang="zh-CN" altLang="en-US" sz="2000" dirty="0"/>
              <a:t>），在美国还有</a:t>
            </a:r>
            <a:r>
              <a:rPr lang="zh-CN" altLang="en-US" sz="2000" dirty="0">
                <a:latin typeface="Frutiger 55 Roman" pitchFamily="34" charset="0"/>
              </a:rPr>
              <a:t>“</a:t>
            </a:r>
            <a:r>
              <a:rPr lang="zh-CN" altLang="en-US" sz="2000" dirty="0"/>
              <a:t>国际学术网</a:t>
            </a:r>
            <a:r>
              <a:rPr lang="zh-CN" altLang="en-US" sz="2000" dirty="0">
                <a:latin typeface="Frutiger 55 Roman" pitchFamily="34" charset="0"/>
              </a:rPr>
              <a:t>”</a:t>
            </a:r>
            <a:r>
              <a:rPr lang="zh-CN" altLang="en-US" sz="2000" dirty="0"/>
              <a:t>（</a:t>
            </a:r>
            <a:r>
              <a:rPr lang="en-US" altLang="zh-CN" sz="2000" dirty="0"/>
              <a:t>BITNET</a:t>
            </a:r>
            <a:r>
              <a:rPr lang="zh-CN" altLang="en-US" sz="2000" dirty="0"/>
              <a:t>），世界范围的还有</a:t>
            </a:r>
            <a:r>
              <a:rPr lang="zh-CN" altLang="en-US" sz="2000" dirty="0">
                <a:latin typeface="Frutiger 55 Roman" pitchFamily="34" charset="0"/>
              </a:rPr>
              <a:t>“</a:t>
            </a:r>
            <a:r>
              <a:rPr lang="zh-CN" altLang="en-US" sz="2000" dirty="0"/>
              <a:t>飞多网</a:t>
            </a:r>
            <a:r>
              <a:rPr lang="zh-CN" altLang="en-US" sz="2000" dirty="0">
                <a:latin typeface="Frutiger 55 Roman" pitchFamily="34" charset="0"/>
              </a:rPr>
              <a:t>”</a:t>
            </a:r>
            <a:r>
              <a:rPr lang="zh-CN" altLang="en-US" sz="2000" dirty="0"/>
              <a:t>（全球性的</a:t>
            </a:r>
            <a:r>
              <a:rPr lang="en-US" altLang="zh-CN" sz="2000" dirty="0"/>
              <a:t>BBS</a:t>
            </a:r>
            <a:r>
              <a:rPr lang="zh-CN" altLang="en-US" sz="2000" dirty="0"/>
              <a:t>系统）等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000" dirty="0"/>
              <a:t>万维网</a:t>
            </a:r>
            <a:r>
              <a:rPr lang="en-US" altLang="zh-CN" sz="2000" dirty="0"/>
              <a:t>-World Wide Web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        </a:t>
            </a:r>
            <a:r>
              <a:rPr lang="zh-CN" altLang="en-US" sz="2000" dirty="0"/>
              <a:t>万维网是无数个网络站点和网页的集合，它们在一起构成了因特网最主要的部分。它实际上是网络上多媒体信息的集合。</a:t>
            </a:r>
          </a:p>
        </p:txBody>
      </p:sp>
    </p:spTree>
    <p:extLst>
      <p:ext uri="{BB962C8B-B14F-4D97-AF65-F5344CB8AC3E}">
        <p14:creationId xmlns:p14="http://schemas.microsoft.com/office/powerpoint/2010/main" val="3473971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课程简介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相关课程</a:t>
            </a:r>
          </a:p>
          <a:p>
            <a:pPr eaLnBrk="1" hangingPunct="1"/>
            <a:r>
              <a:rPr lang="zh-CN" altLang="en-US" b="1" smtClean="0"/>
              <a:t>课程内容</a:t>
            </a:r>
          </a:p>
          <a:p>
            <a:pPr eaLnBrk="1" hangingPunct="1"/>
            <a:r>
              <a:rPr lang="zh-CN" altLang="en-US" b="1" smtClean="0"/>
              <a:t>授课方式</a:t>
            </a:r>
          </a:p>
          <a:p>
            <a:pPr eaLnBrk="1" hangingPunct="1"/>
            <a:r>
              <a:rPr lang="zh-CN" altLang="en-US" b="1" smtClean="0"/>
              <a:t>考试方式</a:t>
            </a:r>
          </a:p>
        </p:txBody>
      </p:sp>
    </p:spTree>
    <p:extLst>
      <p:ext uri="{BB962C8B-B14F-4D97-AF65-F5344CB8AC3E}">
        <p14:creationId xmlns:p14="http://schemas.microsoft.com/office/powerpoint/2010/main" val="41159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相关课程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381" y="1828800"/>
            <a:ext cx="9997744" cy="41148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计算机网络</a:t>
            </a:r>
          </a:p>
          <a:p>
            <a:pPr eaLnBrk="1" hangingPunct="1"/>
            <a:r>
              <a:rPr lang="zh-CN" altLang="en-US" dirty="0" smtClean="0"/>
              <a:t>操作系统</a:t>
            </a:r>
          </a:p>
          <a:p>
            <a:pPr eaLnBrk="1" hangingPunct="1"/>
            <a:r>
              <a:rPr lang="zh-CN" altLang="en-US" dirty="0" smtClean="0"/>
              <a:t>更多</a:t>
            </a:r>
            <a:r>
              <a:rPr lang="en-US" altLang="zh-CN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28493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课程内容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382" y="1495425"/>
            <a:ext cx="10515600" cy="48768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第一章：计算机网络基础回顾</a:t>
            </a:r>
          </a:p>
          <a:p>
            <a:pPr eaLnBrk="1" hangingPunct="1"/>
            <a:r>
              <a:rPr lang="zh-CN" altLang="en-US" dirty="0" smtClean="0"/>
              <a:t>第二章：网络设备基础</a:t>
            </a:r>
          </a:p>
          <a:p>
            <a:pPr eaLnBrk="1" hangingPunct="1"/>
            <a:r>
              <a:rPr lang="zh-CN" altLang="en-US" dirty="0" smtClean="0"/>
              <a:t>第三章：路由器的配置</a:t>
            </a:r>
          </a:p>
          <a:p>
            <a:pPr eaLnBrk="1" hangingPunct="1"/>
            <a:r>
              <a:rPr lang="zh-CN" altLang="en-US" dirty="0" smtClean="0"/>
              <a:t>第四章：交换机的配置</a:t>
            </a:r>
          </a:p>
          <a:p>
            <a:pPr eaLnBrk="1" hangingPunct="1"/>
            <a:r>
              <a:rPr lang="zh-CN" altLang="en-US" dirty="0" smtClean="0"/>
              <a:t>第五章：网络协议开发和分析</a:t>
            </a:r>
          </a:p>
          <a:p>
            <a:pPr eaLnBrk="1" hangingPunct="1"/>
            <a:r>
              <a:rPr lang="zh-CN" altLang="en-US" dirty="0" smtClean="0"/>
              <a:t>第六章：实例网络设计、搭建和配置</a:t>
            </a:r>
          </a:p>
        </p:txBody>
      </p:sp>
    </p:spTree>
    <p:extLst>
      <p:ext uri="{BB962C8B-B14F-4D97-AF65-F5344CB8AC3E}">
        <p14:creationId xmlns:p14="http://schemas.microsoft.com/office/powerpoint/2010/main" val="5272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意义？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计算机网络的意义</a:t>
            </a:r>
          </a:p>
          <a:p>
            <a:pPr eaLnBrk="1" hangingPunct="1"/>
            <a:r>
              <a:rPr lang="zh-CN" altLang="en-US" smtClean="0"/>
              <a:t>当前网络理论与实施严重脱节</a:t>
            </a:r>
          </a:p>
          <a:p>
            <a:pPr eaLnBrk="1" hangingPunct="1"/>
            <a:r>
              <a:rPr lang="zh-CN" altLang="en-US" smtClean="0"/>
              <a:t>学生的实际工作能力较低，影响就业和考研</a:t>
            </a:r>
          </a:p>
        </p:txBody>
      </p:sp>
    </p:spTree>
    <p:extLst>
      <p:ext uri="{BB962C8B-B14F-4D97-AF65-F5344CB8AC3E}">
        <p14:creationId xmlns:p14="http://schemas.microsoft.com/office/powerpoint/2010/main" val="36685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第一章：计算机网络基础回顾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回顾网络的一些基础知识，从网络体系结构中由下往上回顾一遍各个层次的知识：</a:t>
            </a:r>
          </a:p>
          <a:p>
            <a:pPr eaLnBrk="1" hangingPunct="1"/>
            <a:r>
              <a:rPr lang="zh-CN" altLang="en-US" dirty="0"/>
              <a:t>网络拓扑结构、网络分类</a:t>
            </a:r>
          </a:p>
          <a:p>
            <a:pPr eaLnBrk="1" hangingPunct="1"/>
            <a:r>
              <a:rPr lang="zh-CN" altLang="en-US" dirty="0"/>
              <a:t>分层体系结构：</a:t>
            </a:r>
            <a:r>
              <a:rPr lang="en-US" altLang="zh-CN" dirty="0"/>
              <a:t>OSI</a:t>
            </a:r>
            <a:r>
              <a:rPr lang="zh-CN" altLang="en-US" dirty="0"/>
              <a:t>参考模型、</a:t>
            </a:r>
            <a:r>
              <a:rPr lang="en-US" altLang="zh-CN" dirty="0"/>
              <a:t>TCP/IP</a:t>
            </a:r>
            <a:r>
              <a:rPr lang="zh-CN" altLang="en-US" dirty="0"/>
              <a:t>模型</a:t>
            </a:r>
          </a:p>
          <a:p>
            <a:pPr eaLnBrk="1" hangingPunct="1"/>
            <a:r>
              <a:rPr lang="zh-CN" altLang="en-US" dirty="0"/>
              <a:t>分别简单介绍</a:t>
            </a:r>
            <a:r>
              <a:rPr lang="en-US" altLang="zh-CN" dirty="0"/>
              <a:t>OSI</a:t>
            </a:r>
            <a:r>
              <a:rPr lang="zh-CN" altLang="en-US" dirty="0"/>
              <a:t>七层的功能、对应的设备；</a:t>
            </a:r>
          </a:p>
          <a:p>
            <a:pPr eaLnBrk="1" hangingPunct="1"/>
            <a:r>
              <a:rPr lang="zh-CN" altLang="en-US" dirty="0"/>
              <a:t>分别介绍</a:t>
            </a:r>
            <a:r>
              <a:rPr lang="en-US" altLang="zh-CN" dirty="0"/>
              <a:t>TCP/IP</a:t>
            </a:r>
            <a:r>
              <a:rPr lang="zh-CN" altLang="en-US" dirty="0"/>
              <a:t>的四层功能，包括</a:t>
            </a:r>
            <a:r>
              <a:rPr lang="en-US" altLang="zh-CN" dirty="0"/>
              <a:t>IP</a:t>
            </a:r>
            <a:r>
              <a:rPr lang="zh-CN" altLang="en-US" dirty="0"/>
              <a:t>地址、子网划分、</a:t>
            </a:r>
            <a:r>
              <a:rPr lang="en-US" altLang="zh-CN" dirty="0"/>
              <a:t>IP</a:t>
            </a:r>
            <a:r>
              <a:rPr lang="zh-CN" altLang="en-US" dirty="0"/>
              <a:t>路由、</a:t>
            </a:r>
            <a:r>
              <a:rPr lang="en-US" altLang="zh-CN" dirty="0"/>
              <a:t>TCP</a:t>
            </a:r>
            <a:r>
              <a:rPr lang="zh-CN" altLang="en-US" dirty="0"/>
              <a:t>传输；</a:t>
            </a:r>
          </a:p>
          <a:p>
            <a:pPr eaLnBrk="1" hangingPunct="1"/>
            <a:r>
              <a:rPr lang="zh-CN" altLang="en-US" dirty="0"/>
              <a:t>网络测试协议</a:t>
            </a:r>
            <a:r>
              <a:rPr lang="en-US" altLang="zh-CN" dirty="0"/>
              <a:t>ARP</a:t>
            </a:r>
            <a:r>
              <a:rPr lang="zh-CN" altLang="en-US" dirty="0"/>
              <a:t>、</a:t>
            </a:r>
            <a:r>
              <a:rPr lang="en-US" altLang="zh-CN" dirty="0"/>
              <a:t>ICMP</a:t>
            </a:r>
          </a:p>
        </p:txBody>
      </p:sp>
    </p:spTree>
    <p:extLst>
      <p:ext uri="{BB962C8B-B14F-4D97-AF65-F5344CB8AC3E}">
        <p14:creationId xmlns:p14="http://schemas.microsoft.com/office/powerpoint/2010/main" val="20875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OSI</a:t>
            </a:r>
            <a:r>
              <a:rPr lang="zh-CN" altLang="en-US" smtClean="0"/>
              <a:t>模型</a:t>
            </a:r>
          </a:p>
        </p:txBody>
      </p:sp>
      <p:graphicFrame>
        <p:nvGraphicFramePr>
          <p:cNvPr id="44036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570594"/>
              </p:ext>
            </p:extLst>
          </p:nvPr>
        </p:nvGraphicFramePr>
        <p:xfrm>
          <a:off x="2933700" y="1374775"/>
          <a:ext cx="6248400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Visio" r:id="rId3" imgW="3317748" imgH="2714549" progId="Visio.Drawing.11">
                  <p:embed/>
                </p:oleObj>
              </mc:Choice>
              <mc:Fallback>
                <p:oleObj name="Visio" r:id="rId3" imgW="3317748" imgH="2714549" progId="Visio.Drawing.11">
                  <p:embed/>
                  <p:pic>
                    <p:nvPicPr>
                      <p:cNvPr id="4403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1374775"/>
                        <a:ext cx="6248400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30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TCP/IP</a:t>
            </a:r>
            <a:r>
              <a:rPr lang="zh-CN" altLang="en-US" smtClean="0"/>
              <a:t>层次结构</a:t>
            </a:r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4614863" y="2376488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4506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498735"/>
              </p:ext>
            </p:extLst>
          </p:nvPr>
        </p:nvGraphicFramePr>
        <p:xfrm>
          <a:off x="2724150" y="1600200"/>
          <a:ext cx="6527850" cy="4638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3" imgW="2962656" imgH="2104644" progId="Visio.Drawing.6">
                  <p:embed/>
                </p:oleObj>
              </mc:Choice>
              <mc:Fallback>
                <p:oleObj r:id="rId3" imgW="2962656" imgH="2104644" progId="Visio.Drawing.6">
                  <p:embed/>
                  <p:pic>
                    <p:nvPicPr>
                      <p:cNvPr id="4506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1600200"/>
                        <a:ext cx="6527850" cy="4638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7044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第二章：网络设备基础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组网需求（组什么样的网络需要什么样的设备？）</a:t>
            </a:r>
          </a:p>
          <a:p>
            <a:pPr eaLnBrk="1" hangingPunct="1"/>
            <a:r>
              <a:rPr lang="zh-CN" altLang="en-US" smtClean="0"/>
              <a:t>主要网络设备介绍（外观、结构）</a:t>
            </a:r>
          </a:p>
          <a:p>
            <a:pPr eaLnBrk="1" hangingPunct="1"/>
            <a:r>
              <a:rPr lang="zh-CN" altLang="en-US" smtClean="0"/>
              <a:t>网络设备的连接方式和配置方法</a:t>
            </a:r>
          </a:p>
          <a:p>
            <a:pPr eaLnBrk="1" hangingPunct="1"/>
            <a:r>
              <a:rPr lang="zh-CN" altLang="en-US" smtClean="0"/>
              <a:t>网络设备的简单配置</a:t>
            </a:r>
          </a:p>
          <a:p>
            <a:pPr eaLnBrk="1" hangingPunct="1"/>
            <a:r>
              <a:rPr lang="zh-CN" altLang="en-US" smtClean="0"/>
              <a:t>实验环境介绍（各种实验网络设备、设备互联拓扑、配置方法、仿真软件）</a:t>
            </a:r>
          </a:p>
        </p:txBody>
      </p:sp>
    </p:spTree>
    <p:extLst>
      <p:ext uri="{BB962C8B-B14F-4D97-AF65-F5344CB8AC3E}">
        <p14:creationId xmlns:p14="http://schemas.microsoft.com/office/powerpoint/2010/main" val="218302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/>
              <a:t>铜缆或铜线连接到以太网的示意图 </a:t>
            </a:r>
          </a:p>
        </p:txBody>
      </p:sp>
      <p:sp>
        <p:nvSpPr>
          <p:cNvPr id="47108" name="Freeform 3"/>
          <p:cNvSpPr>
            <a:spLocks/>
          </p:cNvSpPr>
          <p:nvPr/>
        </p:nvSpPr>
        <p:spPr bwMode="auto">
          <a:xfrm>
            <a:off x="2609851" y="4422776"/>
            <a:ext cx="80963" cy="608013"/>
          </a:xfrm>
          <a:custGeom>
            <a:avLst/>
            <a:gdLst>
              <a:gd name="T0" fmla="*/ 2147483646 w 51"/>
              <a:gd name="T1" fmla="*/ 0 h 383"/>
              <a:gd name="T2" fmla="*/ 2147483646 w 51"/>
              <a:gd name="T3" fmla="*/ 2147483646 h 383"/>
              <a:gd name="T4" fmla="*/ 2147483646 w 51"/>
              <a:gd name="T5" fmla="*/ 2147483646 h 383"/>
              <a:gd name="T6" fmla="*/ 2147483646 w 51"/>
              <a:gd name="T7" fmla="*/ 2147483646 h 383"/>
              <a:gd name="T8" fmla="*/ 2147483646 w 51"/>
              <a:gd name="T9" fmla="*/ 2147483646 h 383"/>
              <a:gd name="T10" fmla="*/ 2147483646 w 51"/>
              <a:gd name="T11" fmla="*/ 2147483646 h 383"/>
              <a:gd name="T12" fmla="*/ 2147483646 w 51"/>
              <a:gd name="T13" fmla="*/ 2147483646 h 383"/>
              <a:gd name="T14" fmla="*/ 2147483646 w 51"/>
              <a:gd name="T15" fmla="*/ 2147483646 h 383"/>
              <a:gd name="T16" fmla="*/ 2147483646 w 51"/>
              <a:gd name="T17" fmla="*/ 2147483646 h 383"/>
              <a:gd name="T18" fmla="*/ 2147483646 w 51"/>
              <a:gd name="T19" fmla="*/ 2147483646 h 3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1"/>
              <a:gd name="T31" fmla="*/ 0 h 383"/>
              <a:gd name="T32" fmla="*/ 51 w 51"/>
              <a:gd name="T33" fmla="*/ 383 h 38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1" h="383">
                <a:moveTo>
                  <a:pt x="51" y="0"/>
                </a:moveTo>
                <a:cubicBezTo>
                  <a:pt x="49" y="2"/>
                  <a:pt x="42" y="6"/>
                  <a:pt x="38" y="12"/>
                </a:cubicBezTo>
                <a:cubicBezTo>
                  <a:pt x="34" y="18"/>
                  <a:pt x="31" y="25"/>
                  <a:pt x="27" y="35"/>
                </a:cubicBezTo>
                <a:cubicBezTo>
                  <a:pt x="23" y="45"/>
                  <a:pt x="19" y="52"/>
                  <a:pt x="15" y="71"/>
                </a:cubicBezTo>
                <a:cubicBezTo>
                  <a:pt x="11" y="90"/>
                  <a:pt x="4" y="124"/>
                  <a:pt x="2" y="152"/>
                </a:cubicBezTo>
                <a:cubicBezTo>
                  <a:pt x="0" y="180"/>
                  <a:pt x="3" y="209"/>
                  <a:pt x="6" y="237"/>
                </a:cubicBezTo>
                <a:cubicBezTo>
                  <a:pt x="9" y="265"/>
                  <a:pt x="16" y="302"/>
                  <a:pt x="20" y="321"/>
                </a:cubicBezTo>
                <a:cubicBezTo>
                  <a:pt x="24" y="340"/>
                  <a:pt x="26" y="345"/>
                  <a:pt x="29" y="354"/>
                </a:cubicBezTo>
                <a:cubicBezTo>
                  <a:pt x="32" y="363"/>
                  <a:pt x="36" y="369"/>
                  <a:pt x="39" y="374"/>
                </a:cubicBezTo>
                <a:cubicBezTo>
                  <a:pt x="42" y="379"/>
                  <a:pt x="45" y="381"/>
                  <a:pt x="47" y="38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09" name="AutoShape 4"/>
          <p:cNvSpPr>
            <a:spLocks noChangeArrowheads="1"/>
          </p:cNvSpPr>
          <p:nvPr/>
        </p:nvSpPr>
        <p:spPr bwMode="auto">
          <a:xfrm rot="16200000">
            <a:off x="3059907" y="3953669"/>
            <a:ext cx="304800" cy="1547813"/>
          </a:xfrm>
          <a:prstGeom prst="can">
            <a:avLst>
              <a:gd name="adj" fmla="val 2602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10" name="Freeform 5"/>
          <p:cNvSpPr>
            <a:spLocks/>
          </p:cNvSpPr>
          <p:nvPr/>
        </p:nvSpPr>
        <p:spPr bwMode="auto">
          <a:xfrm>
            <a:off x="2317750" y="2449513"/>
            <a:ext cx="1365250" cy="430212"/>
          </a:xfrm>
          <a:custGeom>
            <a:avLst/>
            <a:gdLst>
              <a:gd name="T0" fmla="*/ 2147483646 w 4280"/>
              <a:gd name="T1" fmla="*/ 0 h 1369"/>
              <a:gd name="T2" fmla="*/ 0 w 4280"/>
              <a:gd name="T3" fmla="*/ 2147483646 h 1369"/>
              <a:gd name="T4" fmla="*/ 2147483646 w 4280"/>
              <a:gd name="T5" fmla="*/ 2147483646 h 1369"/>
              <a:gd name="T6" fmla="*/ 2147483646 w 4280"/>
              <a:gd name="T7" fmla="*/ 2147483646 h 1369"/>
              <a:gd name="T8" fmla="*/ 2147483646 w 4280"/>
              <a:gd name="T9" fmla="*/ 0 h 13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80"/>
              <a:gd name="T16" fmla="*/ 0 h 1369"/>
              <a:gd name="T17" fmla="*/ 4280 w 4280"/>
              <a:gd name="T18" fmla="*/ 1369 h 136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80" h="1369">
                <a:moveTo>
                  <a:pt x="2478" y="0"/>
                </a:moveTo>
                <a:lnTo>
                  <a:pt x="0" y="207"/>
                </a:lnTo>
                <a:lnTo>
                  <a:pt x="1193" y="1369"/>
                </a:lnTo>
                <a:lnTo>
                  <a:pt x="4280" y="953"/>
                </a:lnTo>
                <a:lnTo>
                  <a:pt x="2478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11" name="Freeform 6"/>
          <p:cNvSpPr>
            <a:spLocks/>
          </p:cNvSpPr>
          <p:nvPr/>
        </p:nvSpPr>
        <p:spPr bwMode="auto">
          <a:xfrm>
            <a:off x="2317751" y="2514601"/>
            <a:ext cx="384175" cy="765175"/>
          </a:xfrm>
          <a:custGeom>
            <a:avLst/>
            <a:gdLst>
              <a:gd name="T0" fmla="*/ 2147483646 w 1205"/>
              <a:gd name="T1" fmla="*/ 2147483646 h 2437"/>
              <a:gd name="T2" fmla="*/ 0 w 1205"/>
              <a:gd name="T3" fmla="*/ 0 h 2437"/>
              <a:gd name="T4" fmla="*/ 0 w 1205"/>
              <a:gd name="T5" fmla="*/ 2147483646 h 2437"/>
              <a:gd name="T6" fmla="*/ 2147483646 w 1205"/>
              <a:gd name="T7" fmla="*/ 2147483646 h 2437"/>
              <a:gd name="T8" fmla="*/ 2147483646 w 1205"/>
              <a:gd name="T9" fmla="*/ 2147483646 h 24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5"/>
              <a:gd name="T16" fmla="*/ 0 h 2437"/>
              <a:gd name="T17" fmla="*/ 1205 w 1205"/>
              <a:gd name="T18" fmla="*/ 2437 h 24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5" h="2437">
                <a:moveTo>
                  <a:pt x="1205" y="1172"/>
                </a:moveTo>
                <a:lnTo>
                  <a:pt x="0" y="0"/>
                </a:lnTo>
                <a:lnTo>
                  <a:pt x="0" y="1035"/>
                </a:lnTo>
                <a:lnTo>
                  <a:pt x="1205" y="2437"/>
                </a:lnTo>
                <a:lnTo>
                  <a:pt x="1205" y="1172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12" name="Freeform 7"/>
          <p:cNvSpPr>
            <a:spLocks/>
          </p:cNvSpPr>
          <p:nvPr/>
        </p:nvSpPr>
        <p:spPr bwMode="auto">
          <a:xfrm>
            <a:off x="2701926" y="2749551"/>
            <a:ext cx="981075" cy="530225"/>
          </a:xfrm>
          <a:custGeom>
            <a:avLst/>
            <a:gdLst>
              <a:gd name="T0" fmla="*/ 0 w 3075"/>
              <a:gd name="T1" fmla="*/ 2147483646 h 1691"/>
              <a:gd name="T2" fmla="*/ 2147483646 w 3075"/>
              <a:gd name="T3" fmla="*/ 0 h 1691"/>
              <a:gd name="T4" fmla="*/ 2147483646 w 3075"/>
              <a:gd name="T5" fmla="*/ 2147483646 h 1691"/>
              <a:gd name="T6" fmla="*/ 0 w 3075"/>
              <a:gd name="T7" fmla="*/ 2147483646 h 1691"/>
              <a:gd name="T8" fmla="*/ 0 w 3075"/>
              <a:gd name="T9" fmla="*/ 2147483646 h 16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75"/>
              <a:gd name="T16" fmla="*/ 0 h 1691"/>
              <a:gd name="T17" fmla="*/ 3075 w 3075"/>
              <a:gd name="T18" fmla="*/ 1691 h 16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75" h="1691">
                <a:moveTo>
                  <a:pt x="0" y="416"/>
                </a:moveTo>
                <a:lnTo>
                  <a:pt x="3075" y="0"/>
                </a:lnTo>
                <a:lnTo>
                  <a:pt x="3075" y="1059"/>
                </a:lnTo>
                <a:lnTo>
                  <a:pt x="0" y="1691"/>
                </a:lnTo>
                <a:lnTo>
                  <a:pt x="0" y="416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13" name="Freeform 8"/>
          <p:cNvSpPr>
            <a:spLocks/>
          </p:cNvSpPr>
          <p:nvPr/>
        </p:nvSpPr>
        <p:spPr bwMode="auto">
          <a:xfrm>
            <a:off x="2701925" y="2836864"/>
            <a:ext cx="615950" cy="333375"/>
          </a:xfrm>
          <a:custGeom>
            <a:avLst/>
            <a:gdLst>
              <a:gd name="T0" fmla="*/ 0 w 1930"/>
              <a:gd name="T1" fmla="*/ 2147483646 h 1058"/>
              <a:gd name="T2" fmla="*/ 2147483646 w 1930"/>
              <a:gd name="T3" fmla="*/ 0 h 1058"/>
              <a:gd name="T4" fmla="*/ 2147483646 w 1930"/>
              <a:gd name="T5" fmla="*/ 2147483646 h 1058"/>
              <a:gd name="T6" fmla="*/ 0 w 1930"/>
              <a:gd name="T7" fmla="*/ 2147483646 h 1058"/>
              <a:gd name="T8" fmla="*/ 0 w 1930"/>
              <a:gd name="T9" fmla="*/ 2147483646 h 10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0"/>
              <a:gd name="T16" fmla="*/ 0 h 1058"/>
              <a:gd name="T17" fmla="*/ 1930 w 1930"/>
              <a:gd name="T18" fmla="*/ 1058 h 10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0" h="1058">
                <a:moveTo>
                  <a:pt x="0" y="270"/>
                </a:moveTo>
                <a:lnTo>
                  <a:pt x="1930" y="0"/>
                </a:lnTo>
                <a:lnTo>
                  <a:pt x="1930" y="707"/>
                </a:lnTo>
                <a:lnTo>
                  <a:pt x="0" y="1058"/>
                </a:lnTo>
                <a:lnTo>
                  <a:pt x="0" y="27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14" name="Freeform 9"/>
          <p:cNvSpPr>
            <a:spLocks/>
          </p:cNvSpPr>
          <p:nvPr/>
        </p:nvSpPr>
        <p:spPr bwMode="auto">
          <a:xfrm>
            <a:off x="2665414" y="2725738"/>
            <a:ext cx="968375" cy="506412"/>
          </a:xfrm>
          <a:custGeom>
            <a:avLst/>
            <a:gdLst>
              <a:gd name="T0" fmla="*/ 0 w 3041"/>
              <a:gd name="T1" fmla="*/ 2147483646 h 1617"/>
              <a:gd name="T2" fmla="*/ 2147483646 w 3041"/>
              <a:gd name="T3" fmla="*/ 2147483646 h 1617"/>
              <a:gd name="T4" fmla="*/ 2147483646 w 3041"/>
              <a:gd name="T5" fmla="*/ 0 h 1617"/>
              <a:gd name="T6" fmla="*/ 0 60000 65536"/>
              <a:gd name="T7" fmla="*/ 0 60000 65536"/>
              <a:gd name="T8" fmla="*/ 0 60000 65536"/>
              <a:gd name="T9" fmla="*/ 0 w 3041"/>
              <a:gd name="T10" fmla="*/ 0 h 1617"/>
              <a:gd name="T11" fmla="*/ 3041 w 3041"/>
              <a:gd name="T12" fmla="*/ 1617 h 16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41" h="1617">
                <a:moveTo>
                  <a:pt x="0" y="1617"/>
                </a:moveTo>
                <a:lnTo>
                  <a:pt x="3" y="386"/>
                </a:lnTo>
                <a:lnTo>
                  <a:pt x="3041" y="0"/>
                </a:lnTo>
              </a:path>
            </a:pathLst>
          </a:custGeom>
          <a:noFill/>
          <a:ln w="63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5" name="Freeform 10"/>
          <p:cNvSpPr>
            <a:spLocks/>
          </p:cNvSpPr>
          <p:nvPr/>
        </p:nvSpPr>
        <p:spPr bwMode="auto">
          <a:xfrm>
            <a:off x="3359151" y="2790825"/>
            <a:ext cx="284163" cy="122238"/>
          </a:xfrm>
          <a:custGeom>
            <a:avLst/>
            <a:gdLst>
              <a:gd name="T0" fmla="*/ 2147483646 w 889"/>
              <a:gd name="T1" fmla="*/ 0 h 392"/>
              <a:gd name="T2" fmla="*/ 2147483646 w 889"/>
              <a:gd name="T3" fmla="*/ 2147483646 h 392"/>
              <a:gd name="T4" fmla="*/ 0 w 889"/>
              <a:gd name="T5" fmla="*/ 2147483646 h 392"/>
              <a:gd name="T6" fmla="*/ 0 w 889"/>
              <a:gd name="T7" fmla="*/ 2147483646 h 392"/>
              <a:gd name="T8" fmla="*/ 2147483646 w 889"/>
              <a:gd name="T9" fmla="*/ 0 h 3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9"/>
              <a:gd name="T16" fmla="*/ 0 h 392"/>
              <a:gd name="T17" fmla="*/ 889 w 889"/>
              <a:gd name="T18" fmla="*/ 392 h 3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9" h="392">
                <a:moveTo>
                  <a:pt x="889" y="0"/>
                </a:moveTo>
                <a:lnTo>
                  <a:pt x="889" y="259"/>
                </a:lnTo>
                <a:lnTo>
                  <a:pt x="0" y="392"/>
                </a:lnTo>
                <a:lnTo>
                  <a:pt x="0" y="127"/>
                </a:lnTo>
                <a:lnTo>
                  <a:pt x="889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16" name="Freeform 11"/>
          <p:cNvSpPr>
            <a:spLocks/>
          </p:cNvSpPr>
          <p:nvPr/>
        </p:nvSpPr>
        <p:spPr bwMode="auto">
          <a:xfrm>
            <a:off x="3359151" y="2882900"/>
            <a:ext cx="284163" cy="127000"/>
          </a:xfrm>
          <a:custGeom>
            <a:avLst/>
            <a:gdLst>
              <a:gd name="T0" fmla="*/ 2147483646 w 889"/>
              <a:gd name="T1" fmla="*/ 0 h 404"/>
              <a:gd name="T2" fmla="*/ 2147483646 w 889"/>
              <a:gd name="T3" fmla="*/ 2147483646 h 404"/>
              <a:gd name="T4" fmla="*/ 0 w 889"/>
              <a:gd name="T5" fmla="*/ 2147483646 h 404"/>
              <a:gd name="T6" fmla="*/ 0 w 889"/>
              <a:gd name="T7" fmla="*/ 2147483646 h 404"/>
              <a:gd name="T8" fmla="*/ 2147483646 w 889"/>
              <a:gd name="T9" fmla="*/ 0 h 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9"/>
              <a:gd name="T16" fmla="*/ 0 h 404"/>
              <a:gd name="T17" fmla="*/ 889 w 889"/>
              <a:gd name="T18" fmla="*/ 404 h 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9" h="404">
                <a:moveTo>
                  <a:pt x="889" y="0"/>
                </a:moveTo>
                <a:lnTo>
                  <a:pt x="889" y="265"/>
                </a:lnTo>
                <a:lnTo>
                  <a:pt x="0" y="404"/>
                </a:lnTo>
                <a:lnTo>
                  <a:pt x="0" y="133"/>
                </a:lnTo>
                <a:lnTo>
                  <a:pt x="889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17" name="Freeform 12"/>
          <p:cNvSpPr>
            <a:spLocks/>
          </p:cNvSpPr>
          <p:nvPr/>
        </p:nvSpPr>
        <p:spPr bwMode="auto">
          <a:xfrm>
            <a:off x="3359151" y="2967039"/>
            <a:ext cx="284163" cy="123825"/>
          </a:xfrm>
          <a:custGeom>
            <a:avLst/>
            <a:gdLst>
              <a:gd name="T0" fmla="*/ 2147483646 w 889"/>
              <a:gd name="T1" fmla="*/ 0 h 391"/>
              <a:gd name="T2" fmla="*/ 2147483646 w 889"/>
              <a:gd name="T3" fmla="*/ 2147483646 h 391"/>
              <a:gd name="T4" fmla="*/ 0 w 889"/>
              <a:gd name="T5" fmla="*/ 2147483646 h 391"/>
              <a:gd name="T6" fmla="*/ 0 w 889"/>
              <a:gd name="T7" fmla="*/ 2147483646 h 391"/>
              <a:gd name="T8" fmla="*/ 2147483646 w 889"/>
              <a:gd name="T9" fmla="*/ 0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9"/>
              <a:gd name="T16" fmla="*/ 0 h 391"/>
              <a:gd name="T17" fmla="*/ 889 w 889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9" h="391">
                <a:moveTo>
                  <a:pt x="889" y="0"/>
                </a:moveTo>
                <a:lnTo>
                  <a:pt x="889" y="236"/>
                </a:lnTo>
                <a:lnTo>
                  <a:pt x="0" y="391"/>
                </a:lnTo>
                <a:lnTo>
                  <a:pt x="0" y="139"/>
                </a:lnTo>
                <a:lnTo>
                  <a:pt x="889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18" name="Line 13"/>
          <p:cNvSpPr>
            <a:spLocks noChangeShapeType="1"/>
          </p:cNvSpPr>
          <p:nvPr/>
        </p:nvSpPr>
        <p:spPr bwMode="auto">
          <a:xfrm>
            <a:off x="3227389" y="2851150"/>
            <a:ext cx="1587" cy="230188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9" name="Line 14"/>
          <p:cNvSpPr>
            <a:spLocks noChangeShapeType="1"/>
          </p:cNvSpPr>
          <p:nvPr/>
        </p:nvSpPr>
        <p:spPr bwMode="auto">
          <a:xfrm>
            <a:off x="3140075" y="2862263"/>
            <a:ext cx="1588" cy="233362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0" name="Freeform 15"/>
          <p:cNvSpPr>
            <a:spLocks/>
          </p:cNvSpPr>
          <p:nvPr/>
        </p:nvSpPr>
        <p:spPr bwMode="auto">
          <a:xfrm>
            <a:off x="5454650" y="2449513"/>
            <a:ext cx="1365250" cy="430212"/>
          </a:xfrm>
          <a:custGeom>
            <a:avLst/>
            <a:gdLst>
              <a:gd name="T0" fmla="*/ 2147483646 w 4280"/>
              <a:gd name="T1" fmla="*/ 0 h 1369"/>
              <a:gd name="T2" fmla="*/ 0 w 4280"/>
              <a:gd name="T3" fmla="*/ 2147483646 h 1369"/>
              <a:gd name="T4" fmla="*/ 2147483646 w 4280"/>
              <a:gd name="T5" fmla="*/ 2147483646 h 1369"/>
              <a:gd name="T6" fmla="*/ 2147483646 w 4280"/>
              <a:gd name="T7" fmla="*/ 2147483646 h 1369"/>
              <a:gd name="T8" fmla="*/ 2147483646 w 4280"/>
              <a:gd name="T9" fmla="*/ 0 h 13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80"/>
              <a:gd name="T16" fmla="*/ 0 h 1369"/>
              <a:gd name="T17" fmla="*/ 4280 w 4280"/>
              <a:gd name="T18" fmla="*/ 1369 h 136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80" h="1369">
                <a:moveTo>
                  <a:pt x="2478" y="0"/>
                </a:moveTo>
                <a:lnTo>
                  <a:pt x="0" y="207"/>
                </a:lnTo>
                <a:lnTo>
                  <a:pt x="1193" y="1369"/>
                </a:lnTo>
                <a:lnTo>
                  <a:pt x="4280" y="953"/>
                </a:lnTo>
                <a:lnTo>
                  <a:pt x="2478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21" name="Freeform 16"/>
          <p:cNvSpPr>
            <a:spLocks/>
          </p:cNvSpPr>
          <p:nvPr/>
        </p:nvSpPr>
        <p:spPr bwMode="auto">
          <a:xfrm>
            <a:off x="5454651" y="2514601"/>
            <a:ext cx="384175" cy="765175"/>
          </a:xfrm>
          <a:custGeom>
            <a:avLst/>
            <a:gdLst>
              <a:gd name="T0" fmla="*/ 2147483646 w 1205"/>
              <a:gd name="T1" fmla="*/ 2147483646 h 2437"/>
              <a:gd name="T2" fmla="*/ 0 w 1205"/>
              <a:gd name="T3" fmla="*/ 0 h 2437"/>
              <a:gd name="T4" fmla="*/ 0 w 1205"/>
              <a:gd name="T5" fmla="*/ 2147483646 h 2437"/>
              <a:gd name="T6" fmla="*/ 2147483646 w 1205"/>
              <a:gd name="T7" fmla="*/ 2147483646 h 2437"/>
              <a:gd name="T8" fmla="*/ 2147483646 w 1205"/>
              <a:gd name="T9" fmla="*/ 2147483646 h 24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5"/>
              <a:gd name="T16" fmla="*/ 0 h 2437"/>
              <a:gd name="T17" fmla="*/ 1205 w 1205"/>
              <a:gd name="T18" fmla="*/ 2437 h 24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5" h="2437">
                <a:moveTo>
                  <a:pt x="1205" y="1172"/>
                </a:moveTo>
                <a:lnTo>
                  <a:pt x="0" y="0"/>
                </a:lnTo>
                <a:lnTo>
                  <a:pt x="0" y="1035"/>
                </a:lnTo>
                <a:lnTo>
                  <a:pt x="1205" y="2437"/>
                </a:lnTo>
                <a:lnTo>
                  <a:pt x="1205" y="1172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22" name="Freeform 17"/>
          <p:cNvSpPr>
            <a:spLocks/>
          </p:cNvSpPr>
          <p:nvPr/>
        </p:nvSpPr>
        <p:spPr bwMode="auto">
          <a:xfrm>
            <a:off x="5838826" y="2749551"/>
            <a:ext cx="981075" cy="530225"/>
          </a:xfrm>
          <a:custGeom>
            <a:avLst/>
            <a:gdLst>
              <a:gd name="T0" fmla="*/ 0 w 3075"/>
              <a:gd name="T1" fmla="*/ 2147483646 h 1691"/>
              <a:gd name="T2" fmla="*/ 2147483646 w 3075"/>
              <a:gd name="T3" fmla="*/ 0 h 1691"/>
              <a:gd name="T4" fmla="*/ 2147483646 w 3075"/>
              <a:gd name="T5" fmla="*/ 2147483646 h 1691"/>
              <a:gd name="T6" fmla="*/ 0 w 3075"/>
              <a:gd name="T7" fmla="*/ 2147483646 h 1691"/>
              <a:gd name="T8" fmla="*/ 0 w 3075"/>
              <a:gd name="T9" fmla="*/ 2147483646 h 16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75"/>
              <a:gd name="T16" fmla="*/ 0 h 1691"/>
              <a:gd name="T17" fmla="*/ 3075 w 3075"/>
              <a:gd name="T18" fmla="*/ 1691 h 16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75" h="1691">
                <a:moveTo>
                  <a:pt x="0" y="416"/>
                </a:moveTo>
                <a:lnTo>
                  <a:pt x="3075" y="0"/>
                </a:lnTo>
                <a:lnTo>
                  <a:pt x="3075" y="1059"/>
                </a:lnTo>
                <a:lnTo>
                  <a:pt x="0" y="1691"/>
                </a:lnTo>
                <a:lnTo>
                  <a:pt x="0" y="416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23" name="Freeform 18"/>
          <p:cNvSpPr>
            <a:spLocks/>
          </p:cNvSpPr>
          <p:nvPr/>
        </p:nvSpPr>
        <p:spPr bwMode="auto">
          <a:xfrm>
            <a:off x="5838825" y="2836864"/>
            <a:ext cx="615950" cy="333375"/>
          </a:xfrm>
          <a:custGeom>
            <a:avLst/>
            <a:gdLst>
              <a:gd name="T0" fmla="*/ 0 w 1930"/>
              <a:gd name="T1" fmla="*/ 2147483646 h 1058"/>
              <a:gd name="T2" fmla="*/ 2147483646 w 1930"/>
              <a:gd name="T3" fmla="*/ 0 h 1058"/>
              <a:gd name="T4" fmla="*/ 2147483646 w 1930"/>
              <a:gd name="T5" fmla="*/ 2147483646 h 1058"/>
              <a:gd name="T6" fmla="*/ 0 w 1930"/>
              <a:gd name="T7" fmla="*/ 2147483646 h 1058"/>
              <a:gd name="T8" fmla="*/ 0 w 1930"/>
              <a:gd name="T9" fmla="*/ 2147483646 h 10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0"/>
              <a:gd name="T16" fmla="*/ 0 h 1058"/>
              <a:gd name="T17" fmla="*/ 1930 w 1930"/>
              <a:gd name="T18" fmla="*/ 1058 h 10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0" h="1058">
                <a:moveTo>
                  <a:pt x="0" y="270"/>
                </a:moveTo>
                <a:lnTo>
                  <a:pt x="1930" y="0"/>
                </a:lnTo>
                <a:lnTo>
                  <a:pt x="1930" y="707"/>
                </a:lnTo>
                <a:lnTo>
                  <a:pt x="0" y="1058"/>
                </a:lnTo>
                <a:lnTo>
                  <a:pt x="0" y="27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24" name="Freeform 19"/>
          <p:cNvSpPr>
            <a:spLocks/>
          </p:cNvSpPr>
          <p:nvPr/>
        </p:nvSpPr>
        <p:spPr bwMode="auto">
          <a:xfrm>
            <a:off x="5802314" y="2725738"/>
            <a:ext cx="968375" cy="506412"/>
          </a:xfrm>
          <a:custGeom>
            <a:avLst/>
            <a:gdLst>
              <a:gd name="T0" fmla="*/ 0 w 3041"/>
              <a:gd name="T1" fmla="*/ 2147483646 h 1617"/>
              <a:gd name="T2" fmla="*/ 2147483646 w 3041"/>
              <a:gd name="T3" fmla="*/ 2147483646 h 1617"/>
              <a:gd name="T4" fmla="*/ 2147483646 w 3041"/>
              <a:gd name="T5" fmla="*/ 0 h 1617"/>
              <a:gd name="T6" fmla="*/ 0 60000 65536"/>
              <a:gd name="T7" fmla="*/ 0 60000 65536"/>
              <a:gd name="T8" fmla="*/ 0 60000 65536"/>
              <a:gd name="T9" fmla="*/ 0 w 3041"/>
              <a:gd name="T10" fmla="*/ 0 h 1617"/>
              <a:gd name="T11" fmla="*/ 3041 w 3041"/>
              <a:gd name="T12" fmla="*/ 1617 h 16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41" h="1617">
                <a:moveTo>
                  <a:pt x="0" y="1617"/>
                </a:moveTo>
                <a:lnTo>
                  <a:pt x="3" y="386"/>
                </a:lnTo>
                <a:lnTo>
                  <a:pt x="3041" y="0"/>
                </a:lnTo>
              </a:path>
            </a:pathLst>
          </a:custGeom>
          <a:noFill/>
          <a:ln w="63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5" name="Freeform 20"/>
          <p:cNvSpPr>
            <a:spLocks/>
          </p:cNvSpPr>
          <p:nvPr/>
        </p:nvSpPr>
        <p:spPr bwMode="auto">
          <a:xfrm>
            <a:off x="6496051" y="2790825"/>
            <a:ext cx="284163" cy="122238"/>
          </a:xfrm>
          <a:custGeom>
            <a:avLst/>
            <a:gdLst>
              <a:gd name="T0" fmla="*/ 2147483646 w 889"/>
              <a:gd name="T1" fmla="*/ 0 h 392"/>
              <a:gd name="T2" fmla="*/ 2147483646 w 889"/>
              <a:gd name="T3" fmla="*/ 2147483646 h 392"/>
              <a:gd name="T4" fmla="*/ 0 w 889"/>
              <a:gd name="T5" fmla="*/ 2147483646 h 392"/>
              <a:gd name="T6" fmla="*/ 0 w 889"/>
              <a:gd name="T7" fmla="*/ 2147483646 h 392"/>
              <a:gd name="T8" fmla="*/ 2147483646 w 889"/>
              <a:gd name="T9" fmla="*/ 0 h 3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9"/>
              <a:gd name="T16" fmla="*/ 0 h 392"/>
              <a:gd name="T17" fmla="*/ 889 w 889"/>
              <a:gd name="T18" fmla="*/ 392 h 3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9" h="392">
                <a:moveTo>
                  <a:pt x="889" y="0"/>
                </a:moveTo>
                <a:lnTo>
                  <a:pt x="889" y="259"/>
                </a:lnTo>
                <a:lnTo>
                  <a:pt x="0" y="392"/>
                </a:lnTo>
                <a:lnTo>
                  <a:pt x="0" y="127"/>
                </a:lnTo>
                <a:lnTo>
                  <a:pt x="889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26" name="Freeform 21"/>
          <p:cNvSpPr>
            <a:spLocks/>
          </p:cNvSpPr>
          <p:nvPr/>
        </p:nvSpPr>
        <p:spPr bwMode="auto">
          <a:xfrm>
            <a:off x="6496051" y="2882900"/>
            <a:ext cx="284163" cy="127000"/>
          </a:xfrm>
          <a:custGeom>
            <a:avLst/>
            <a:gdLst>
              <a:gd name="T0" fmla="*/ 2147483646 w 889"/>
              <a:gd name="T1" fmla="*/ 0 h 404"/>
              <a:gd name="T2" fmla="*/ 2147483646 w 889"/>
              <a:gd name="T3" fmla="*/ 2147483646 h 404"/>
              <a:gd name="T4" fmla="*/ 0 w 889"/>
              <a:gd name="T5" fmla="*/ 2147483646 h 404"/>
              <a:gd name="T6" fmla="*/ 0 w 889"/>
              <a:gd name="T7" fmla="*/ 2147483646 h 404"/>
              <a:gd name="T8" fmla="*/ 2147483646 w 889"/>
              <a:gd name="T9" fmla="*/ 0 h 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9"/>
              <a:gd name="T16" fmla="*/ 0 h 404"/>
              <a:gd name="T17" fmla="*/ 889 w 889"/>
              <a:gd name="T18" fmla="*/ 404 h 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9" h="404">
                <a:moveTo>
                  <a:pt x="889" y="0"/>
                </a:moveTo>
                <a:lnTo>
                  <a:pt x="889" y="265"/>
                </a:lnTo>
                <a:lnTo>
                  <a:pt x="0" y="404"/>
                </a:lnTo>
                <a:lnTo>
                  <a:pt x="0" y="133"/>
                </a:lnTo>
                <a:lnTo>
                  <a:pt x="889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27" name="Freeform 22"/>
          <p:cNvSpPr>
            <a:spLocks/>
          </p:cNvSpPr>
          <p:nvPr/>
        </p:nvSpPr>
        <p:spPr bwMode="auto">
          <a:xfrm>
            <a:off x="6496051" y="2967039"/>
            <a:ext cx="284163" cy="123825"/>
          </a:xfrm>
          <a:custGeom>
            <a:avLst/>
            <a:gdLst>
              <a:gd name="T0" fmla="*/ 2147483646 w 889"/>
              <a:gd name="T1" fmla="*/ 0 h 391"/>
              <a:gd name="T2" fmla="*/ 2147483646 w 889"/>
              <a:gd name="T3" fmla="*/ 2147483646 h 391"/>
              <a:gd name="T4" fmla="*/ 0 w 889"/>
              <a:gd name="T5" fmla="*/ 2147483646 h 391"/>
              <a:gd name="T6" fmla="*/ 0 w 889"/>
              <a:gd name="T7" fmla="*/ 2147483646 h 391"/>
              <a:gd name="T8" fmla="*/ 2147483646 w 889"/>
              <a:gd name="T9" fmla="*/ 0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9"/>
              <a:gd name="T16" fmla="*/ 0 h 391"/>
              <a:gd name="T17" fmla="*/ 889 w 889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9" h="391">
                <a:moveTo>
                  <a:pt x="889" y="0"/>
                </a:moveTo>
                <a:lnTo>
                  <a:pt x="889" y="236"/>
                </a:lnTo>
                <a:lnTo>
                  <a:pt x="0" y="391"/>
                </a:lnTo>
                <a:lnTo>
                  <a:pt x="0" y="139"/>
                </a:lnTo>
                <a:lnTo>
                  <a:pt x="889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28" name="Line 23"/>
          <p:cNvSpPr>
            <a:spLocks noChangeShapeType="1"/>
          </p:cNvSpPr>
          <p:nvPr/>
        </p:nvSpPr>
        <p:spPr bwMode="auto">
          <a:xfrm>
            <a:off x="6364289" y="2851150"/>
            <a:ext cx="1587" cy="230188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9" name="Line 24"/>
          <p:cNvSpPr>
            <a:spLocks noChangeShapeType="1"/>
          </p:cNvSpPr>
          <p:nvPr/>
        </p:nvSpPr>
        <p:spPr bwMode="auto">
          <a:xfrm>
            <a:off x="6276975" y="2862263"/>
            <a:ext cx="1588" cy="233362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0" name="Freeform 25"/>
          <p:cNvSpPr>
            <a:spLocks/>
          </p:cNvSpPr>
          <p:nvPr/>
        </p:nvSpPr>
        <p:spPr bwMode="auto">
          <a:xfrm>
            <a:off x="8267700" y="2449513"/>
            <a:ext cx="1365250" cy="430212"/>
          </a:xfrm>
          <a:custGeom>
            <a:avLst/>
            <a:gdLst>
              <a:gd name="T0" fmla="*/ 2147483646 w 4280"/>
              <a:gd name="T1" fmla="*/ 0 h 1369"/>
              <a:gd name="T2" fmla="*/ 0 w 4280"/>
              <a:gd name="T3" fmla="*/ 2147483646 h 1369"/>
              <a:gd name="T4" fmla="*/ 2147483646 w 4280"/>
              <a:gd name="T5" fmla="*/ 2147483646 h 1369"/>
              <a:gd name="T6" fmla="*/ 2147483646 w 4280"/>
              <a:gd name="T7" fmla="*/ 2147483646 h 1369"/>
              <a:gd name="T8" fmla="*/ 2147483646 w 4280"/>
              <a:gd name="T9" fmla="*/ 0 h 13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80"/>
              <a:gd name="T16" fmla="*/ 0 h 1369"/>
              <a:gd name="T17" fmla="*/ 4280 w 4280"/>
              <a:gd name="T18" fmla="*/ 1369 h 136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80" h="1369">
                <a:moveTo>
                  <a:pt x="2478" y="0"/>
                </a:moveTo>
                <a:lnTo>
                  <a:pt x="0" y="207"/>
                </a:lnTo>
                <a:lnTo>
                  <a:pt x="1193" y="1369"/>
                </a:lnTo>
                <a:lnTo>
                  <a:pt x="4280" y="953"/>
                </a:lnTo>
                <a:lnTo>
                  <a:pt x="2478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31" name="Freeform 26"/>
          <p:cNvSpPr>
            <a:spLocks/>
          </p:cNvSpPr>
          <p:nvPr/>
        </p:nvSpPr>
        <p:spPr bwMode="auto">
          <a:xfrm>
            <a:off x="8267701" y="2514601"/>
            <a:ext cx="384175" cy="765175"/>
          </a:xfrm>
          <a:custGeom>
            <a:avLst/>
            <a:gdLst>
              <a:gd name="T0" fmla="*/ 2147483646 w 1205"/>
              <a:gd name="T1" fmla="*/ 2147483646 h 2437"/>
              <a:gd name="T2" fmla="*/ 0 w 1205"/>
              <a:gd name="T3" fmla="*/ 0 h 2437"/>
              <a:gd name="T4" fmla="*/ 0 w 1205"/>
              <a:gd name="T5" fmla="*/ 2147483646 h 2437"/>
              <a:gd name="T6" fmla="*/ 2147483646 w 1205"/>
              <a:gd name="T7" fmla="*/ 2147483646 h 2437"/>
              <a:gd name="T8" fmla="*/ 2147483646 w 1205"/>
              <a:gd name="T9" fmla="*/ 2147483646 h 24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5"/>
              <a:gd name="T16" fmla="*/ 0 h 2437"/>
              <a:gd name="T17" fmla="*/ 1205 w 1205"/>
              <a:gd name="T18" fmla="*/ 2437 h 24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5" h="2437">
                <a:moveTo>
                  <a:pt x="1205" y="1172"/>
                </a:moveTo>
                <a:lnTo>
                  <a:pt x="0" y="0"/>
                </a:lnTo>
                <a:lnTo>
                  <a:pt x="0" y="1035"/>
                </a:lnTo>
                <a:lnTo>
                  <a:pt x="1205" y="2437"/>
                </a:lnTo>
                <a:lnTo>
                  <a:pt x="1205" y="1172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32" name="Freeform 27"/>
          <p:cNvSpPr>
            <a:spLocks/>
          </p:cNvSpPr>
          <p:nvPr/>
        </p:nvSpPr>
        <p:spPr bwMode="auto">
          <a:xfrm>
            <a:off x="8651876" y="2749551"/>
            <a:ext cx="981075" cy="530225"/>
          </a:xfrm>
          <a:custGeom>
            <a:avLst/>
            <a:gdLst>
              <a:gd name="T0" fmla="*/ 0 w 3075"/>
              <a:gd name="T1" fmla="*/ 2147483646 h 1691"/>
              <a:gd name="T2" fmla="*/ 2147483646 w 3075"/>
              <a:gd name="T3" fmla="*/ 0 h 1691"/>
              <a:gd name="T4" fmla="*/ 2147483646 w 3075"/>
              <a:gd name="T5" fmla="*/ 2147483646 h 1691"/>
              <a:gd name="T6" fmla="*/ 0 w 3075"/>
              <a:gd name="T7" fmla="*/ 2147483646 h 1691"/>
              <a:gd name="T8" fmla="*/ 0 w 3075"/>
              <a:gd name="T9" fmla="*/ 2147483646 h 16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75"/>
              <a:gd name="T16" fmla="*/ 0 h 1691"/>
              <a:gd name="T17" fmla="*/ 3075 w 3075"/>
              <a:gd name="T18" fmla="*/ 1691 h 16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75" h="1691">
                <a:moveTo>
                  <a:pt x="0" y="416"/>
                </a:moveTo>
                <a:lnTo>
                  <a:pt x="3075" y="0"/>
                </a:lnTo>
                <a:lnTo>
                  <a:pt x="3075" y="1059"/>
                </a:lnTo>
                <a:lnTo>
                  <a:pt x="0" y="1691"/>
                </a:lnTo>
                <a:lnTo>
                  <a:pt x="0" y="416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33" name="Freeform 28"/>
          <p:cNvSpPr>
            <a:spLocks/>
          </p:cNvSpPr>
          <p:nvPr/>
        </p:nvSpPr>
        <p:spPr bwMode="auto">
          <a:xfrm>
            <a:off x="8651875" y="2836864"/>
            <a:ext cx="615950" cy="333375"/>
          </a:xfrm>
          <a:custGeom>
            <a:avLst/>
            <a:gdLst>
              <a:gd name="T0" fmla="*/ 0 w 1930"/>
              <a:gd name="T1" fmla="*/ 2147483646 h 1058"/>
              <a:gd name="T2" fmla="*/ 2147483646 w 1930"/>
              <a:gd name="T3" fmla="*/ 0 h 1058"/>
              <a:gd name="T4" fmla="*/ 2147483646 w 1930"/>
              <a:gd name="T5" fmla="*/ 2147483646 h 1058"/>
              <a:gd name="T6" fmla="*/ 0 w 1930"/>
              <a:gd name="T7" fmla="*/ 2147483646 h 1058"/>
              <a:gd name="T8" fmla="*/ 0 w 1930"/>
              <a:gd name="T9" fmla="*/ 2147483646 h 10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0"/>
              <a:gd name="T16" fmla="*/ 0 h 1058"/>
              <a:gd name="T17" fmla="*/ 1930 w 1930"/>
              <a:gd name="T18" fmla="*/ 1058 h 10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0" h="1058">
                <a:moveTo>
                  <a:pt x="0" y="270"/>
                </a:moveTo>
                <a:lnTo>
                  <a:pt x="1930" y="0"/>
                </a:lnTo>
                <a:lnTo>
                  <a:pt x="1930" y="707"/>
                </a:lnTo>
                <a:lnTo>
                  <a:pt x="0" y="1058"/>
                </a:lnTo>
                <a:lnTo>
                  <a:pt x="0" y="27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34" name="Freeform 29"/>
          <p:cNvSpPr>
            <a:spLocks/>
          </p:cNvSpPr>
          <p:nvPr/>
        </p:nvSpPr>
        <p:spPr bwMode="auto">
          <a:xfrm>
            <a:off x="8615364" y="2725738"/>
            <a:ext cx="968375" cy="506412"/>
          </a:xfrm>
          <a:custGeom>
            <a:avLst/>
            <a:gdLst>
              <a:gd name="T0" fmla="*/ 0 w 3041"/>
              <a:gd name="T1" fmla="*/ 2147483646 h 1617"/>
              <a:gd name="T2" fmla="*/ 2147483646 w 3041"/>
              <a:gd name="T3" fmla="*/ 2147483646 h 1617"/>
              <a:gd name="T4" fmla="*/ 2147483646 w 3041"/>
              <a:gd name="T5" fmla="*/ 0 h 1617"/>
              <a:gd name="T6" fmla="*/ 0 60000 65536"/>
              <a:gd name="T7" fmla="*/ 0 60000 65536"/>
              <a:gd name="T8" fmla="*/ 0 60000 65536"/>
              <a:gd name="T9" fmla="*/ 0 w 3041"/>
              <a:gd name="T10" fmla="*/ 0 h 1617"/>
              <a:gd name="T11" fmla="*/ 3041 w 3041"/>
              <a:gd name="T12" fmla="*/ 1617 h 16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41" h="1617">
                <a:moveTo>
                  <a:pt x="0" y="1617"/>
                </a:moveTo>
                <a:lnTo>
                  <a:pt x="3" y="386"/>
                </a:lnTo>
                <a:lnTo>
                  <a:pt x="3041" y="0"/>
                </a:lnTo>
              </a:path>
            </a:pathLst>
          </a:custGeom>
          <a:noFill/>
          <a:ln w="63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5" name="Freeform 30"/>
          <p:cNvSpPr>
            <a:spLocks/>
          </p:cNvSpPr>
          <p:nvPr/>
        </p:nvSpPr>
        <p:spPr bwMode="auto">
          <a:xfrm>
            <a:off x="9309101" y="2790825"/>
            <a:ext cx="284163" cy="122238"/>
          </a:xfrm>
          <a:custGeom>
            <a:avLst/>
            <a:gdLst>
              <a:gd name="T0" fmla="*/ 2147483646 w 889"/>
              <a:gd name="T1" fmla="*/ 0 h 392"/>
              <a:gd name="T2" fmla="*/ 2147483646 w 889"/>
              <a:gd name="T3" fmla="*/ 2147483646 h 392"/>
              <a:gd name="T4" fmla="*/ 0 w 889"/>
              <a:gd name="T5" fmla="*/ 2147483646 h 392"/>
              <a:gd name="T6" fmla="*/ 0 w 889"/>
              <a:gd name="T7" fmla="*/ 2147483646 h 392"/>
              <a:gd name="T8" fmla="*/ 2147483646 w 889"/>
              <a:gd name="T9" fmla="*/ 0 h 3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9"/>
              <a:gd name="T16" fmla="*/ 0 h 392"/>
              <a:gd name="T17" fmla="*/ 889 w 889"/>
              <a:gd name="T18" fmla="*/ 392 h 3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9" h="392">
                <a:moveTo>
                  <a:pt x="889" y="0"/>
                </a:moveTo>
                <a:lnTo>
                  <a:pt x="889" y="259"/>
                </a:lnTo>
                <a:lnTo>
                  <a:pt x="0" y="392"/>
                </a:lnTo>
                <a:lnTo>
                  <a:pt x="0" y="127"/>
                </a:lnTo>
                <a:lnTo>
                  <a:pt x="889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36" name="Freeform 31"/>
          <p:cNvSpPr>
            <a:spLocks/>
          </p:cNvSpPr>
          <p:nvPr/>
        </p:nvSpPr>
        <p:spPr bwMode="auto">
          <a:xfrm>
            <a:off x="9309101" y="2882900"/>
            <a:ext cx="284163" cy="127000"/>
          </a:xfrm>
          <a:custGeom>
            <a:avLst/>
            <a:gdLst>
              <a:gd name="T0" fmla="*/ 2147483646 w 889"/>
              <a:gd name="T1" fmla="*/ 0 h 404"/>
              <a:gd name="T2" fmla="*/ 2147483646 w 889"/>
              <a:gd name="T3" fmla="*/ 2147483646 h 404"/>
              <a:gd name="T4" fmla="*/ 0 w 889"/>
              <a:gd name="T5" fmla="*/ 2147483646 h 404"/>
              <a:gd name="T6" fmla="*/ 0 w 889"/>
              <a:gd name="T7" fmla="*/ 2147483646 h 404"/>
              <a:gd name="T8" fmla="*/ 2147483646 w 889"/>
              <a:gd name="T9" fmla="*/ 0 h 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9"/>
              <a:gd name="T16" fmla="*/ 0 h 404"/>
              <a:gd name="T17" fmla="*/ 889 w 889"/>
              <a:gd name="T18" fmla="*/ 404 h 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9" h="404">
                <a:moveTo>
                  <a:pt x="889" y="0"/>
                </a:moveTo>
                <a:lnTo>
                  <a:pt x="889" y="265"/>
                </a:lnTo>
                <a:lnTo>
                  <a:pt x="0" y="404"/>
                </a:lnTo>
                <a:lnTo>
                  <a:pt x="0" y="133"/>
                </a:lnTo>
                <a:lnTo>
                  <a:pt x="889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37" name="Freeform 32"/>
          <p:cNvSpPr>
            <a:spLocks/>
          </p:cNvSpPr>
          <p:nvPr/>
        </p:nvSpPr>
        <p:spPr bwMode="auto">
          <a:xfrm>
            <a:off x="9309101" y="2967039"/>
            <a:ext cx="284163" cy="123825"/>
          </a:xfrm>
          <a:custGeom>
            <a:avLst/>
            <a:gdLst>
              <a:gd name="T0" fmla="*/ 2147483646 w 889"/>
              <a:gd name="T1" fmla="*/ 0 h 391"/>
              <a:gd name="T2" fmla="*/ 2147483646 w 889"/>
              <a:gd name="T3" fmla="*/ 2147483646 h 391"/>
              <a:gd name="T4" fmla="*/ 0 w 889"/>
              <a:gd name="T5" fmla="*/ 2147483646 h 391"/>
              <a:gd name="T6" fmla="*/ 0 w 889"/>
              <a:gd name="T7" fmla="*/ 2147483646 h 391"/>
              <a:gd name="T8" fmla="*/ 2147483646 w 889"/>
              <a:gd name="T9" fmla="*/ 0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9"/>
              <a:gd name="T16" fmla="*/ 0 h 391"/>
              <a:gd name="T17" fmla="*/ 889 w 889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9" h="391">
                <a:moveTo>
                  <a:pt x="889" y="0"/>
                </a:moveTo>
                <a:lnTo>
                  <a:pt x="889" y="236"/>
                </a:lnTo>
                <a:lnTo>
                  <a:pt x="0" y="391"/>
                </a:lnTo>
                <a:lnTo>
                  <a:pt x="0" y="139"/>
                </a:lnTo>
                <a:lnTo>
                  <a:pt x="889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38" name="Line 33"/>
          <p:cNvSpPr>
            <a:spLocks noChangeShapeType="1"/>
          </p:cNvSpPr>
          <p:nvPr/>
        </p:nvSpPr>
        <p:spPr bwMode="auto">
          <a:xfrm>
            <a:off x="9177339" y="2851150"/>
            <a:ext cx="1587" cy="230188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9" name="Line 34"/>
          <p:cNvSpPr>
            <a:spLocks noChangeShapeType="1"/>
          </p:cNvSpPr>
          <p:nvPr/>
        </p:nvSpPr>
        <p:spPr bwMode="auto">
          <a:xfrm>
            <a:off x="9090025" y="2862263"/>
            <a:ext cx="1588" cy="233362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7140" name="Group 35"/>
          <p:cNvGrpSpPr>
            <a:grpSpLocks/>
          </p:cNvGrpSpPr>
          <p:nvPr/>
        </p:nvGrpSpPr>
        <p:grpSpPr bwMode="auto">
          <a:xfrm>
            <a:off x="8242300" y="3051176"/>
            <a:ext cx="1752600" cy="1793875"/>
            <a:chOff x="4040" y="1101"/>
            <a:chExt cx="1104" cy="1130"/>
          </a:xfrm>
        </p:grpSpPr>
        <p:grpSp>
          <p:nvGrpSpPr>
            <p:cNvPr id="47223" name="Group 36"/>
            <p:cNvGrpSpPr>
              <a:grpSpLocks/>
            </p:cNvGrpSpPr>
            <p:nvPr/>
          </p:nvGrpSpPr>
          <p:grpSpPr bwMode="auto">
            <a:xfrm>
              <a:off x="4040" y="1943"/>
              <a:ext cx="1104" cy="288"/>
              <a:chOff x="1728" y="1392"/>
              <a:chExt cx="1104" cy="288"/>
            </a:xfrm>
          </p:grpSpPr>
          <p:sp>
            <p:nvSpPr>
              <p:cNvPr id="47248" name="AutoShape 37"/>
              <p:cNvSpPr>
                <a:spLocks noChangeArrowheads="1"/>
              </p:cNvSpPr>
              <p:nvPr/>
            </p:nvSpPr>
            <p:spPr bwMode="auto">
              <a:xfrm>
                <a:off x="1728" y="1392"/>
                <a:ext cx="1104" cy="288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7249" name="Rectangle 38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69" cy="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7250" name="Rectangle 39"/>
              <p:cNvSpPr>
                <a:spLocks noChangeArrowheads="1"/>
              </p:cNvSpPr>
              <p:nvPr/>
            </p:nvSpPr>
            <p:spPr bwMode="auto">
              <a:xfrm>
                <a:off x="1899" y="1584"/>
                <a:ext cx="69" cy="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7251" name="Rectangle 40"/>
              <p:cNvSpPr>
                <a:spLocks noChangeArrowheads="1"/>
              </p:cNvSpPr>
              <p:nvPr/>
            </p:nvSpPr>
            <p:spPr bwMode="auto">
              <a:xfrm>
                <a:off x="2022" y="1584"/>
                <a:ext cx="69" cy="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7252" name="Rectangle 41"/>
              <p:cNvSpPr>
                <a:spLocks noChangeArrowheads="1"/>
              </p:cNvSpPr>
              <p:nvPr/>
            </p:nvSpPr>
            <p:spPr bwMode="auto">
              <a:xfrm>
                <a:off x="2145" y="1584"/>
                <a:ext cx="69" cy="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7253" name="Rectangle 42"/>
              <p:cNvSpPr>
                <a:spLocks noChangeArrowheads="1"/>
              </p:cNvSpPr>
              <p:nvPr/>
            </p:nvSpPr>
            <p:spPr bwMode="auto">
              <a:xfrm>
                <a:off x="2268" y="1584"/>
                <a:ext cx="69" cy="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7254" name="Rectangle 43"/>
              <p:cNvSpPr>
                <a:spLocks noChangeArrowheads="1"/>
              </p:cNvSpPr>
              <p:nvPr/>
            </p:nvSpPr>
            <p:spPr bwMode="auto">
              <a:xfrm>
                <a:off x="2391" y="1584"/>
                <a:ext cx="69" cy="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7255" name="Rectangle 44"/>
              <p:cNvSpPr>
                <a:spLocks noChangeArrowheads="1"/>
              </p:cNvSpPr>
              <p:nvPr/>
            </p:nvSpPr>
            <p:spPr bwMode="auto">
              <a:xfrm>
                <a:off x="2514" y="1584"/>
                <a:ext cx="69" cy="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7256" name="Rectangle 45"/>
              <p:cNvSpPr>
                <a:spLocks noChangeArrowheads="1"/>
              </p:cNvSpPr>
              <p:nvPr/>
            </p:nvSpPr>
            <p:spPr bwMode="auto">
              <a:xfrm>
                <a:off x="2637" y="1584"/>
                <a:ext cx="69" cy="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  <p:grpSp>
          <p:nvGrpSpPr>
            <p:cNvPr id="47224" name="Group 46"/>
            <p:cNvGrpSpPr>
              <a:grpSpLocks/>
            </p:cNvGrpSpPr>
            <p:nvPr/>
          </p:nvGrpSpPr>
          <p:grpSpPr bwMode="auto">
            <a:xfrm rot="-5400000">
              <a:off x="3947" y="1745"/>
              <a:ext cx="834" cy="47"/>
              <a:chOff x="1548" y="1476"/>
              <a:chExt cx="1338" cy="120"/>
            </a:xfrm>
          </p:grpSpPr>
          <p:sp>
            <p:nvSpPr>
              <p:cNvPr id="47246" name="Freeform 47"/>
              <p:cNvSpPr>
                <a:spLocks/>
              </p:cNvSpPr>
              <p:nvPr/>
            </p:nvSpPr>
            <p:spPr bwMode="auto">
              <a:xfrm>
                <a:off x="1555" y="1484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47" name="Freeform 48"/>
              <p:cNvSpPr>
                <a:spLocks/>
              </p:cNvSpPr>
              <p:nvPr/>
            </p:nvSpPr>
            <p:spPr bwMode="auto">
              <a:xfrm flipV="1">
                <a:off x="1548" y="1476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225" name="Group 49"/>
            <p:cNvGrpSpPr>
              <a:grpSpLocks/>
            </p:cNvGrpSpPr>
            <p:nvPr/>
          </p:nvGrpSpPr>
          <p:grpSpPr bwMode="auto">
            <a:xfrm rot="-5400000">
              <a:off x="3831" y="1745"/>
              <a:ext cx="834" cy="47"/>
              <a:chOff x="1548" y="1476"/>
              <a:chExt cx="1338" cy="120"/>
            </a:xfrm>
          </p:grpSpPr>
          <p:sp>
            <p:nvSpPr>
              <p:cNvPr id="47244" name="Freeform 50"/>
              <p:cNvSpPr>
                <a:spLocks/>
              </p:cNvSpPr>
              <p:nvPr/>
            </p:nvSpPr>
            <p:spPr bwMode="auto">
              <a:xfrm>
                <a:off x="1555" y="1484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45" name="Freeform 51"/>
              <p:cNvSpPr>
                <a:spLocks/>
              </p:cNvSpPr>
              <p:nvPr/>
            </p:nvSpPr>
            <p:spPr bwMode="auto">
              <a:xfrm flipV="1">
                <a:off x="1548" y="1476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226" name="Group 52"/>
            <p:cNvGrpSpPr>
              <a:grpSpLocks/>
            </p:cNvGrpSpPr>
            <p:nvPr/>
          </p:nvGrpSpPr>
          <p:grpSpPr bwMode="auto">
            <a:xfrm rot="-5400000">
              <a:off x="4202" y="1745"/>
              <a:ext cx="834" cy="47"/>
              <a:chOff x="1548" y="1476"/>
              <a:chExt cx="1338" cy="120"/>
            </a:xfrm>
          </p:grpSpPr>
          <p:sp>
            <p:nvSpPr>
              <p:cNvPr id="47242" name="Freeform 53"/>
              <p:cNvSpPr>
                <a:spLocks/>
              </p:cNvSpPr>
              <p:nvPr/>
            </p:nvSpPr>
            <p:spPr bwMode="auto">
              <a:xfrm>
                <a:off x="1555" y="1484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43" name="Freeform 54"/>
              <p:cNvSpPr>
                <a:spLocks/>
              </p:cNvSpPr>
              <p:nvPr/>
            </p:nvSpPr>
            <p:spPr bwMode="auto">
              <a:xfrm flipV="1">
                <a:off x="1548" y="1476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227" name="Group 55"/>
            <p:cNvGrpSpPr>
              <a:grpSpLocks/>
            </p:cNvGrpSpPr>
            <p:nvPr/>
          </p:nvGrpSpPr>
          <p:grpSpPr bwMode="auto">
            <a:xfrm rot="-5400000">
              <a:off x="4325" y="1745"/>
              <a:ext cx="834" cy="47"/>
              <a:chOff x="1548" y="1476"/>
              <a:chExt cx="1338" cy="120"/>
            </a:xfrm>
          </p:grpSpPr>
          <p:sp>
            <p:nvSpPr>
              <p:cNvPr id="47240" name="Freeform 56"/>
              <p:cNvSpPr>
                <a:spLocks/>
              </p:cNvSpPr>
              <p:nvPr/>
            </p:nvSpPr>
            <p:spPr bwMode="auto">
              <a:xfrm>
                <a:off x="1555" y="1484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41" name="Freeform 57"/>
              <p:cNvSpPr>
                <a:spLocks/>
              </p:cNvSpPr>
              <p:nvPr/>
            </p:nvSpPr>
            <p:spPr bwMode="auto">
              <a:xfrm flipV="1">
                <a:off x="1548" y="1476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228" name="Group 58"/>
            <p:cNvGrpSpPr>
              <a:grpSpLocks/>
            </p:cNvGrpSpPr>
            <p:nvPr/>
          </p:nvGrpSpPr>
          <p:grpSpPr bwMode="auto">
            <a:xfrm rot="-5400000">
              <a:off x="4445" y="1745"/>
              <a:ext cx="834" cy="47"/>
              <a:chOff x="1548" y="1476"/>
              <a:chExt cx="1338" cy="120"/>
            </a:xfrm>
          </p:grpSpPr>
          <p:sp>
            <p:nvSpPr>
              <p:cNvPr id="47238" name="Freeform 59"/>
              <p:cNvSpPr>
                <a:spLocks/>
              </p:cNvSpPr>
              <p:nvPr/>
            </p:nvSpPr>
            <p:spPr bwMode="auto">
              <a:xfrm>
                <a:off x="1555" y="1484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39" name="Freeform 60"/>
              <p:cNvSpPr>
                <a:spLocks/>
              </p:cNvSpPr>
              <p:nvPr/>
            </p:nvSpPr>
            <p:spPr bwMode="auto">
              <a:xfrm flipV="1">
                <a:off x="1548" y="1476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229" name="Group 61"/>
            <p:cNvGrpSpPr>
              <a:grpSpLocks/>
            </p:cNvGrpSpPr>
            <p:nvPr/>
          </p:nvGrpSpPr>
          <p:grpSpPr bwMode="auto">
            <a:xfrm rot="-5400000">
              <a:off x="4565" y="1745"/>
              <a:ext cx="834" cy="47"/>
              <a:chOff x="1548" y="1476"/>
              <a:chExt cx="1338" cy="120"/>
            </a:xfrm>
          </p:grpSpPr>
          <p:sp>
            <p:nvSpPr>
              <p:cNvPr id="47236" name="Freeform 62"/>
              <p:cNvSpPr>
                <a:spLocks/>
              </p:cNvSpPr>
              <p:nvPr/>
            </p:nvSpPr>
            <p:spPr bwMode="auto">
              <a:xfrm>
                <a:off x="1555" y="1484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37" name="Freeform 63"/>
              <p:cNvSpPr>
                <a:spLocks/>
              </p:cNvSpPr>
              <p:nvPr/>
            </p:nvSpPr>
            <p:spPr bwMode="auto">
              <a:xfrm flipV="1">
                <a:off x="1548" y="1476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230" name="Group 64"/>
            <p:cNvGrpSpPr>
              <a:grpSpLocks/>
            </p:cNvGrpSpPr>
            <p:nvPr/>
          </p:nvGrpSpPr>
          <p:grpSpPr bwMode="auto">
            <a:xfrm rot="-5400000">
              <a:off x="3704" y="1745"/>
              <a:ext cx="834" cy="47"/>
              <a:chOff x="1548" y="1476"/>
              <a:chExt cx="1338" cy="120"/>
            </a:xfrm>
          </p:grpSpPr>
          <p:sp>
            <p:nvSpPr>
              <p:cNvPr id="47234" name="Freeform 65"/>
              <p:cNvSpPr>
                <a:spLocks/>
              </p:cNvSpPr>
              <p:nvPr/>
            </p:nvSpPr>
            <p:spPr bwMode="auto">
              <a:xfrm>
                <a:off x="1555" y="1484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35" name="Freeform 66"/>
              <p:cNvSpPr>
                <a:spLocks/>
              </p:cNvSpPr>
              <p:nvPr/>
            </p:nvSpPr>
            <p:spPr bwMode="auto">
              <a:xfrm flipV="1">
                <a:off x="1548" y="1476"/>
                <a:ext cx="1331" cy="112"/>
              </a:xfrm>
              <a:custGeom>
                <a:avLst/>
                <a:gdLst>
                  <a:gd name="T0" fmla="*/ 29 w 1331"/>
                  <a:gd name="T1" fmla="*/ 52 h 112"/>
                  <a:gd name="T2" fmla="*/ 8 w 1331"/>
                  <a:gd name="T3" fmla="*/ 37 h 112"/>
                  <a:gd name="T4" fmla="*/ 77 w 1331"/>
                  <a:gd name="T5" fmla="*/ 97 h 112"/>
                  <a:gd name="T6" fmla="*/ 272 w 1331"/>
                  <a:gd name="T7" fmla="*/ 1 h 112"/>
                  <a:gd name="T8" fmla="*/ 461 w 1331"/>
                  <a:gd name="T9" fmla="*/ 100 h 112"/>
                  <a:gd name="T10" fmla="*/ 653 w 1331"/>
                  <a:gd name="T11" fmla="*/ 4 h 112"/>
                  <a:gd name="T12" fmla="*/ 845 w 1331"/>
                  <a:gd name="T13" fmla="*/ 97 h 112"/>
                  <a:gd name="T14" fmla="*/ 1037 w 1331"/>
                  <a:gd name="T15" fmla="*/ 1 h 112"/>
                  <a:gd name="T16" fmla="*/ 1235 w 1331"/>
                  <a:gd name="T17" fmla="*/ 100 h 112"/>
                  <a:gd name="T18" fmla="*/ 1331 w 1331"/>
                  <a:gd name="T19" fmla="*/ 73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31"/>
                  <a:gd name="T31" fmla="*/ 0 h 112"/>
                  <a:gd name="T32" fmla="*/ 1331 w 1331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31" h="112">
                    <a:moveTo>
                      <a:pt x="29" y="52"/>
                    </a:moveTo>
                    <a:cubicBezTo>
                      <a:pt x="14" y="41"/>
                      <a:pt x="0" y="30"/>
                      <a:pt x="8" y="37"/>
                    </a:cubicBezTo>
                    <a:cubicBezTo>
                      <a:pt x="16" y="44"/>
                      <a:pt x="33" y="103"/>
                      <a:pt x="77" y="97"/>
                    </a:cubicBezTo>
                    <a:cubicBezTo>
                      <a:pt x="121" y="91"/>
                      <a:pt x="208" y="0"/>
                      <a:pt x="272" y="1"/>
                    </a:cubicBezTo>
                    <a:cubicBezTo>
                      <a:pt x="336" y="2"/>
                      <a:pt x="398" y="100"/>
                      <a:pt x="461" y="100"/>
                    </a:cubicBezTo>
                    <a:cubicBezTo>
                      <a:pt x="524" y="100"/>
                      <a:pt x="589" y="4"/>
                      <a:pt x="653" y="4"/>
                    </a:cubicBezTo>
                    <a:cubicBezTo>
                      <a:pt x="717" y="4"/>
                      <a:pt x="781" y="98"/>
                      <a:pt x="845" y="97"/>
                    </a:cubicBezTo>
                    <a:cubicBezTo>
                      <a:pt x="909" y="96"/>
                      <a:pt x="972" y="0"/>
                      <a:pt x="1037" y="1"/>
                    </a:cubicBezTo>
                    <a:cubicBezTo>
                      <a:pt x="1102" y="2"/>
                      <a:pt x="1186" y="88"/>
                      <a:pt x="1235" y="100"/>
                    </a:cubicBezTo>
                    <a:cubicBezTo>
                      <a:pt x="1284" y="112"/>
                      <a:pt x="1307" y="92"/>
                      <a:pt x="1331" y="7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231" name="Group 67"/>
            <p:cNvGrpSpPr>
              <a:grpSpLocks/>
            </p:cNvGrpSpPr>
            <p:nvPr/>
          </p:nvGrpSpPr>
          <p:grpSpPr bwMode="auto">
            <a:xfrm rot="-5400000">
              <a:off x="3945" y="1623"/>
              <a:ext cx="1092" cy="48"/>
              <a:chOff x="1443" y="1470"/>
              <a:chExt cx="1716" cy="127"/>
            </a:xfrm>
          </p:grpSpPr>
          <p:sp>
            <p:nvSpPr>
              <p:cNvPr id="47232" name="Freeform 68"/>
              <p:cNvSpPr>
                <a:spLocks/>
              </p:cNvSpPr>
              <p:nvPr/>
            </p:nvSpPr>
            <p:spPr bwMode="auto">
              <a:xfrm>
                <a:off x="1443" y="1484"/>
                <a:ext cx="1707" cy="113"/>
              </a:xfrm>
              <a:custGeom>
                <a:avLst/>
                <a:gdLst>
                  <a:gd name="T0" fmla="*/ 45 w 1707"/>
                  <a:gd name="T1" fmla="*/ 100 h 113"/>
                  <a:gd name="T2" fmla="*/ 24 w 1707"/>
                  <a:gd name="T3" fmla="*/ 97 h 113"/>
                  <a:gd name="T4" fmla="*/ 189 w 1707"/>
                  <a:gd name="T5" fmla="*/ 1 h 113"/>
                  <a:gd name="T6" fmla="*/ 381 w 1707"/>
                  <a:gd name="T7" fmla="*/ 100 h 113"/>
                  <a:gd name="T8" fmla="*/ 570 w 1707"/>
                  <a:gd name="T9" fmla="*/ 1 h 113"/>
                  <a:gd name="T10" fmla="*/ 765 w 1707"/>
                  <a:gd name="T11" fmla="*/ 97 h 113"/>
                  <a:gd name="T12" fmla="*/ 957 w 1707"/>
                  <a:gd name="T13" fmla="*/ 4 h 113"/>
                  <a:gd name="T14" fmla="*/ 1146 w 1707"/>
                  <a:gd name="T15" fmla="*/ 97 h 113"/>
                  <a:gd name="T16" fmla="*/ 1341 w 1707"/>
                  <a:gd name="T17" fmla="*/ 4 h 113"/>
                  <a:gd name="T18" fmla="*/ 1533 w 1707"/>
                  <a:gd name="T19" fmla="*/ 100 h 113"/>
                  <a:gd name="T20" fmla="*/ 1707 w 1707"/>
                  <a:gd name="T21" fmla="*/ 55 h 1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07"/>
                  <a:gd name="T34" fmla="*/ 0 h 113"/>
                  <a:gd name="T35" fmla="*/ 1707 w 1707"/>
                  <a:gd name="T36" fmla="*/ 113 h 1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07" h="113">
                    <a:moveTo>
                      <a:pt x="45" y="100"/>
                    </a:moveTo>
                    <a:cubicBezTo>
                      <a:pt x="22" y="106"/>
                      <a:pt x="0" y="113"/>
                      <a:pt x="24" y="97"/>
                    </a:cubicBezTo>
                    <a:cubicBezTo>
                      <a:pt x="48" y="81"/>
                      <a:pt x="130" y="1"/>
                      <a:pt x="189" y="1"/>
                    </a:cubicBezTo>
                    <a:cubicBezTo>
                      <a:pt x="248" y="1"/>
                      <a:pt x="318" y="100"/>
                      <a:pt x="381" y="100"/>
                    </a:cubicBezTo>
                    <a:cubicBezTo>
                      <a:pt x="444" y="100"/>
                      <a:pt x="506" y="2"/>
                      <a:pt x="570" y="1"/>
                    </a:cubicBezTo>
                    <a:cubicBezTo>
                      <a:pt x="634" y="0"/>
                      <a:pt x="701" y="97"/>
                      <a:pt x="765" y="97"/>
                    </a:cubicBezTo>
                    <a:cubicBezTo>
                      <a:pt x="829" y="97"/>
                      <a:pt x="894" y="4"/>
                      <a:pt x="957" y="4"/>
                    </a:cubicBezTo>
                    <a:cubicBezTo>
                      <a:pt x="1020" y="4"/>
                      <a:pt x="1082" y="97"/>
                      <a:pt x="1146" y="97"/>
                    </a:cubicBezTo>
                    <a:cubicBezTo>
                      <a:pt x="1210" y="97"/>
                      <a:pt x="1277" y="4"/>
                      <a:pt x="1341" y="4"/>
                    </a:cubicBezTo>
                    <a:cubicBezTo>
                      <a:pt x="1405" y="4"/>
                      <a:pt x="1472" y="92"/>
                      <a:pt x="1533" y="100"/>
                    </a:cubicBezTo>
                    <a:cubicBezTo>
                      <a:pt x="1594" y="108"/>
                      <a:pt x="1650" y="81"/>
                      <a:pt x="1707" y="55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33" name="Freeform 69"/>
              <p:cNvSpPr>
                <a:spLocks/>
              </p:cNvSpPr>
              <p:nvPr/>
            </p:nvSpPr>
            <p:spPr bwMode="auto">
              <a:xfrm flipV="1">
                <a:off x="1452" y="1470"/>
                <a:ext cx="1707" cy="113"/>
              </a:xfrm>
              <a:custGeom>
                <a:avLst/>
                <a:gdLst>
                  <a:gd name="T0" fmla="*/ 45 w 1707"/>
                  <a:gd name="T1" fmla="*/ 100 h 113"/>
                  <a:gd name="T2" fmla="*/ 24 w 1707"/>
                  <a:gd name="T3" fmla="*/ 97 h 113"/>
                  <a:gd name="T4" fmla="*/ 189 w 1707"/>
                  <a:gd name="T5" fmla="*/ 1 h 113"/>
                  <a:gd name="T6" fmla="*/ 381 w 1707"/>
                  <a:gd name="T7" fmla="*/ 100 h 113"/>
                  <a:gd name="T8" fmla="*/ 570 w 1707"/>
                  <a:gd name="T9" fmla="*/ 1 h 113"/>
                  <a:gd name="T10" fmla="*/ 765 w 1707"/>
                  <a:gd name="T11" fmla="*/ 97 h 113"/>
                  <a:gd name="T12" fmla="*/ 957 w 1707"/>
                  <a:gd name="T13" fmla="*/ 4 h 113"/>
                  <a:gd name="T14" fmla="*/ 1146 w 1707"/>
                  <a:gd name="T15" fmla="*/ 97 h 113"/>
                  <a:gd name="T16" fmla="*/ 1341 w 1707"/>
                  <a:gd name="T17" fmla="*/ 4 h 113"/>
                  <a:gd name="T18" fmla="*/ 1533 w 1707"/>
                  <a:gd name="T19" fmla="*/ 100 h 113"/>
                  <a:gd name="T20" fmla="*/ 1707 w 1707"/>
                  <a:gd name="T21" fmla="*/ 55 h 1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07"/>
                  <a:gd name="T34" fmla="*/ 0 h 113"/>
                  <a:gd name="T35" fmla="*/ 1707 w 1707"/>
                  <a:gd name="T36" fmla="*/ 113 h 1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07" h="113">
                    <a:moveTo>
                      <a:pt x="45" y="100"/>
                    </a:moveTo>
                    <a:cubicBezTo>
                      <a:pt x="22" y="106"/>
                      <a:pt x="0" y="113"/>
                      <a:pt x="24" y="97"/>
                    </a:cubicBezTo>
                    <a:cubicBezTo>
                      <a:pt x="48" y="81"/>
                      <a:pt x="130" y="1"/>
                      <a:pt x="189" y="1"/>
                    </a:cubicBezTo>
                    <a:cubicBezTo>
                      <a:pt x="248" y="1"/>
                      <a:pt x="318" y="100"/>
                      <a:pt x="381" y="100"/>
                    </a:cubicBezTo>
                    <a:cubicBezTo>
                      <a:pt x="444" y="100"/>
                      <a:pt x="506" y="2"/>
                      <a:pt x="570" y="1"/>
                    </a:cubicBezTo>
                    <a:cubicBezTo>
                      <a:pt x="634" y="0"/>
                      <a:pt x="701" y="97"/>
                      <a:pt x="765" y="97"/>
                    </a:cubicBezTo>
                    <a:cubicBezTo>
                      <a:pt x="829" y="97"/>
                      <a:pt x="894" y="4"/>
                      <a:pt x="957" y="4"/>
                    </a:cubicBezTo>
                    <a:cubicBezTo>
                      <a:pt x="1020" y="4"/>
                      <a:pt x="1082" y="97"/>
                      <a:pt x="1146" y="97"/>
                    </a:cubicBezTo>
                    <a:cubicBezTo>
                      <a:pt x="1210" y="97"/>
                      <a:pt x="1277" y="4"/>
                      <a:pt x="1341" y="4"/>
                    </a:cubicBezTo>
                    <a:cubicBezTo>
                      <a:pt x="1405" y="4"/>
                      <a:pt x="1472" y="92"/>
                      <a:pt x="1533" y="100"/>
                    </a:cubicBezTo>
                    <a:cubicBezTo>
                      <a:pt x="1594" y="108"/>
                      <a:pt x="1650" y="81"/>
                      <a:pt x="1707" y="55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7141" name="Line 70"/>
          <p:cNvSpPr>
            <a:spLocks noChangeShapeType="1"/>
          </p:cNvSpPr>
          <p:nvPr/>
        </p:nvSpPr>
        <p:spPr bwMode="auto">
          <a:xfrm flipV="1">
            <a:off x="5207000" y="4591051"/>
            <a:ext cx="83343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42" name="Line 71"/>
          <p:cNvSpPr>
            <a:spLocks noChangeShapeType="1"/>
          </p:cNvSpPr>
          <p:nvPr/>
        </p:nvSpPr>
        <p:spPr bwMode="auto">
          <a:xfrm>
            <a:off x="6683375" y="4592639"/>
            <a:ext cx="571500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43" name="Freeform 72"/>
          <p:cNvSpPr>
            <a:spLocks/>
          </p:cNvSpPr>
          <p:nvPr/>
        </p:nvSpPr>
        <p:spPr bwMode="auto">
          <a:xfrm>
            <a:off x="6130925" y="2965451"/>
            <a:ext cx="654050" cy="1319213"/>
          </a:xfrm>
          <a:custGeom>
            <a:avLst/>
            <a:gdLst>
              <a:gd name="T0" fmla="*/ 0 w 487"/>
              <a:gd name="T1" fmla="*/ 0 h 768"/>
              <a:gd name="T2" fmla="*/ 2147483646 w 487"/>
              <a:gd name="T3" fmla="*/ 2147483646 h 768"/>
              <a:gd name="T4" fmla="*/ 2147483646 w 487"/>
              <a:gd name="T5" fmla="*/ 2147483646 h 768"/>
              <a:gd name="T6" fmla="*/ 2147483646 w 487"/>
              <a:gd name="T7" fmla="*/ 2147483646 h 768"/>
              <a:gd name="T8" fmla="*/ 2147483646 w 487"/>
              <a:gd name="T9" fmla="*/ 2147483646 h 768"/>
              <a:gd name="T10" fmla="*/ 2147483646 w 487"/>
              <a:gd name="T11" fmla="*/ 2147483646 h 768"/>
              <a:gd name="T12" fmla="*/ 2147483646 w 487"/>
              <a:gd name="T13" fmla="*/ 2147483646 h 768"/>
              <a:gd name="T14" fmla="*/ 2147483646 w 487"/>
              <a:gd name="T15" fmla="*/ 2147483646 h 768"/>
              <a:gd name="T16" fmla="*/ 2147483646 w 487"/>
              <a:gd name="T17" fmla="*/ 2147483646 h 768"/>
              <a:gd name="T18" fmla="*/ 2147483646 w 487"/>
              <a:gd name="T19" fmla="*/ 2147483646 h 768"/>
              <a:gd name="T20" fmla="*/ 2147483646 w 487"/>
              <a:gd name="T21" fmla="*/ 2147483646 h 768"/>
              <a:gd name="T22" fmla="*/ 2147483646 w 487"/>
              <a:gd name="T23" fmla="*/ 2147483646 h 768"/>
              <a:gd name="T24" fmla="*/ 2147483646 w 487"/>
              <a:gd name="T25" fmla="*/ 2147483646 h 768"/>
              <a:gd name="T26" fmla="*/ 2147483646 w 487"/>
              <a:gd name="T27" fmla="*/ 2147483646 h 768"/>
              <a:gd name="T28" fmla="*/ 2147483646 w 487"/>
              <a:gd name="T29" fmla="*/ 2147483646 h 76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87"/>
              <a:gd name="T46" fmla="*/ 0 h 768"/>
              <a:gd name="T47" fmla="*/ 487 w 487"/>
              <a:gd name="T48" fmla="*/ 768 h 76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87" h="768">
                <a:moveTo>
                  <a:pt x="0" y="0"/>
                </a:moveTo>
                <a:cubicBezTo>
                  <a:pt x="41" y="44"/>
                  <a:pt x="83" y="88"/>
                  <a:pt x="108" y="117"/>
                </a:cubicBezTo>
                <a:cubicBezTo>
                  <a:pt x="133" y="146"/>
                  <a:pt x="129" y="152"/>
                  <a:pt x="153" y="174"/>
                </a:cubicBezTo>
                <a:cubicBezTo>
                  <a:pt x="177" y="196"/>
                  <a:pt x="211" y="231"/>
                  <a:pt x="252" y="252"/>
                </a:cubicBezTo>
                <a:cubicBezTo>
                  <a:pt x="293" y="273"/>
                  <a:pt x="366" y="276"/>
                  <a:pt x="402" y="300"/>
                </a:cubicBezTo>
                <a:cubicBezTo>
                  <a:pt x="438" y="324"/>
                  <a:pt x="455" y="363"/>
                  <a:pt x="468" y="399"/>
                </a:cubicBezTo>
                <a:cubicBezTo>
                  <a:pt x="481" y="435"/>
                  <a:pt x="487" y="479"/>
                  <a:pt x="483" y="516"/>
                </a:cubicBezTo>
                <a:cubicBezTo>
                  <a:pt x="479" y="553"/>
                  <a:pt x="457" y="600"/>
                  <a:pt x="441" y="624"/>
                </a:cubicBezTo>
                <a:cubicBezTo>
                  <a:pt x="425" y="648"/>
                  <a:pt x="408" y="652"/>
                  <a:pt x="387" y="663"/>
                </a:cubicBezTo>
                <a:cubicBezTo>
                  <a:pt x="366" y="674"/>
                  <a:pt x="339" y="681"/>
                  <a:pt x="315" y="687"/>
                </a:cubicBezTo>
                <a:cubicBezTo>
                  <a:pt x="291" y="693"/>
                  <a:pt x="258" y="698"/>
                  <a:pt x="240" y="702"/>
                </a:cubicBezTo>
                <a:cubicBezTo>
                  <a:pt x="222" y="706"/>
                  <a:pt x="217" y="705"/>
                  <a:pt x="207" y="708"/>
                </a:cubicBezTo>
                <a:cubicBezTo>
                  <a:pt x="197" y="711"/>
                  <a:pt x="184" y="715"/>
                  <a:pt x="177" y="720"/>
                </a:cubicBezTo>
                <a:cubicBezTo>
                  <a:pt x="170" y="725"/>
                  <a:pt x="164" y="730"/>
                  <a:pt x="162" y="738"/>
                </a:cubicBezTo>
                <a:cubicBezTo>
                  <a:pt x="160" y="746"/>
                  <a:pt x="161" y="757"/>
                  <a:pt x="162" y="76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44" name="Text Box 73"/>
          <p:cNvSpPr txBox="1">
            <a:spLocks noChangeArrowheads="1"/>
          </p:cNvSpPr>
          <p:nvPr/>
        </p:nvSpPr>
        <p:spPr bwMode="auto">
          <a:xfrm>
            <a:off x="8502651" y="2060575"/>
            <a:ext cx="798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主机箱</a:t>
            </a:r>
          </a:p>
        </p:txBody>
      </p:sp>
      <p:sp>
        <p:nvSpPr>
          <p:cNvPr id="47145" name="Text Box 74"/>
          <p:cNvSpPr txBox="1">
            <a:spLocks noChangeArrowheads="1"/>
          </p:cNvSpPr>
          <p:nvPr/>
        </p:nvSpPr>
        <p:spPr bwMode="auto">
          <a:xfrm>
            <a:off x="5683251" y="2060575"/>
            <a:ext cx="798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主机箱</a:t>
            </a:r>
          </a:p>
        </p:txBody>
      </p:sp>
      <p:sp>
        <p:nvSpPr>
          <p:cNvPr id="47146" name="Text Box 75"/>
          <p:cNvSpPr txBox="1">
            <a:spLocks noChangeArrowheads="1"/>
          </p:cNvSpPr>
          <p:nvPr/>
        </p:nvSpPr>
        <p:spPr bwMode="auto">
          <a:xfrm>
            <a:off x="2616201" y="2060575"/>
            <a:ext cx="798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主机箱</a:t>
            </a:r>
          </a:p>
        </p:txBody>
      </p:sp>
      <p:sp>
        <p:nvSpPr>
          <p:cNvPr id="47147" name="Text Box 76"/>
          <p:cNvSpPr txBox="1">
            <a:spLocks noChangeArrowheads="1"/>
          </p:cNvSpPr>
          <p:nvPr/>
        </p:nvSpPr>
        <p:spPr bwMode="auto">
          <a:xfrm>
            <a:off x="9798051" y="3051175"/>
            <a:ext cx="798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双绞线</a:t>
            </a:r>
          </a:p>
        </p:txBody>
      </p:sp>
      <p:sp>
        <p:nvSpPr>
          <p:cNvPr id="47148" name="Line 77"/>
          <p:cNvSpPr>
            <a:spLocks noChangeShapeType="1"/>
          </p:cNvSpPr>
          <p:nvPr/>
        </p:nvSpPr>
        <p:spPr bwMode="auto">
          <a:xfrm flipH="1">
            <a:off x="9747250" y="3355975"/>
            <a:ext cx="431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49" name="Text Box 78"/>
          <p:cNvSpPr txBox="1">
            <a:spLocks noChangeArrowheads="1"/>
          </p:cNvSpPr>
          <p:nvPr/>
        </p:nvSpPr>
        <p:spPr bwMode="auto">
          <a:xfrm>
            <a:off x="8534401" y="4879975"/>
            <a:ext cx="798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集线器</a:t>
            </a:r>
          </a:p>
        </p:txBody>
      </p:sp>
      <p:sp>
        <p:nvSpPr>
          <p:cNvPr id="47150" name="Text Box 79"/>
          <p:cNvSpPr txBox="1">
            <a:spLocks noChangeArrowheads="1"/>
          </p:cNvSpPr>
          <p:nvPr/>
        </p:nvSpPr>
        <p:spPr bwMode="auto">
          <a:xfrm>
            <a:off x="5416550" y="5030788"/>
            <a:ext cx="1474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BNC T </a:t>
            </a: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型接头</a:t>
            </a:r>
          </a:p>
        </p:txBody>
      </p:sp>
      <p:sp>
        <p:nvSpPr>
          <p:cNvPr id="47151" name="Line 80"/>
          <p:cNvSpPr>
            <a:spLocks noChangeShapeType="1"/>
          </p:cNvSpPr>
          <p:nvPr/>
        </p:nvSpPr>
        <p:spPr bwMode="auto">
          <a:xfrm flipV="1">
            <a:off x="6083301" y="4818063"/>
            <a:ext cx="220663" cy="290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52" name="Text Box 81"/>
          <p:cNvSpPr txBox="1">
            <a:spLocks noChangeArrowheads="1"/>
          </p:cNvSpPr>
          <p:nvPr/>
        </p:nvSpPr>
        <p:spPr bwMode="auto">
          <a:xfrm>
            <a:off x="3619500" y="3117850"/>
            <a:ext cx="1208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收发器电缆</a:t>
            </a:r>
          </a:p>
        </p:txBody>
      </p:sp>
      <p:sp>
        <p:nvSpPr>
          <p:cNvPr id="47153" name="Line 82"/>
          <p:cNvSpPr>
            <a:spLocks noChangeShapeType="1"/>
          </p:cNvSpPr>
          <p:nvPr/>
        </p:nvSpPr>
        <p:spPr bwMode="auto">
          <a:xfrm flipH="1">
            <a:off x="3228976" y="3355975"/>
            <a:ext cx="428625" cy="17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7154" name="Group 83"/>
          <p:cNvGrpSpPr>
            <a:grpSpLocks/>
          </p:cNvGrpSpPr>
          <p:nvPr/>
        </p:nvGrpSpPr>
        <p:grpSpPr bwMode="auto">
          <a:xfrm>
            <a:off x="2544764" y="2489200"/>
            <a:ext cx="427037" cy="742950"/>
            <a:chOff x="2590" y="702"/>
            <a:chExt cx="269" cy="468"/>
          </a:xfrm>
        </p:grpSpPr>
        <p:sp>
          <p:nvSpPr>
            <p:cNvPr id="47217" name="Line 84"/>
            <p:cNvSpPr>
              <a:spLocks noChangeShapeType="1"/>
            </p:cNvSpPr>
            <p:nvPr/>
          </p:nvSpPr>
          <p:spPr bwMode="auto">
            <a:xfrm>
              <a:off x="2590" y="702"/>
              <a:ext cx="256" cy="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8" name="Line 85"/>
            <p:cNvSpPr>
              <a:spLocks noChangeShapeType="1"/>
            </p:cNvSpPr>
            <p:nvPr/>
          </p:nvSpPr>
          <p:spPr bwMode="auto">
            <a:xfrm>
              <a:off x="2851" y="929"/>
              <a:ext cx="0" cy="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9" name="Line 86"/>
            <p:cNvSpPr>
              <a:spLocks noChangeShapeType="1"/>
            </p:cNvSpPr>
            <p:nvPr/>
          </p:nvSpPr>
          <p:spPr bwMode="auto">
            <a:xfrm flipH="1" flipV="1">
              <a:off x="2590" y="896"/>
              <a:ext cx="261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20" name="Line 87"/>
            <p:cNvSpPr>
              <a:spLocks noChangeShapeType="1"/>
            </p:cNvSpPr>
            <p:nvPr/>
          </p:nvSpPr>
          <p:spPr bwMode="auto">
            <a:xfrm>
              <a:off x="2590" y="70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21" name="Line 88"/>
            <p:cNvSpPr>
              <a:spLocks noChangeShapeType="1"/>
            </p:cNvSpPr>
            <p:nvPr/>
          </p:nvSpPr>
          <p:spPr bwMode="auto">
            <a:xfrm>
              <a:off x="2607" y="705"/>
              <a:ext cx="252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22" name="Line 89"/>
            <p:cNvSpPr>
              <a:spLocks noChangeShapeType="1"/>
            </p:cNvSpPr>
            <p:nvPr/>
          </p:nvSpPr>
          <p:spPr bwMode="auto">
            <a:xfrm>
              <a:off x="2859" y="927"/>
              <a:ext cx="0" cy="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7155" name="Group 90"/>
          <p:cNvGrpSpPr>
            <a:grpSpLocks/>
          </p:cNvGrpSpPr>
          <p:nvPr/>
        </p:nvGrpSpPr>
        <p:grpSpPr bwMode="auto">
          <a:xfrm>
            <a:off x="8488364" y="2489200"/>
            <a:ext cx="427037" cy="742950"/>
            <a:chOff x="2590" y="702"/>
            <a:chExt cx="269" cy="468"/>
          </a:xfrm>
        </p:grpSpPr>
        <p:sp>
          <p:nvSpPr>
            <p:cNvPr id="47211" name="Line 91"/>
            <p:cNvSpPr>
              <a:spLocks noChangeShapeType="1"/>
            </p:cNvSpPr>
            <p:nvPr/>
          </p:nvSpPr>
          <p:spPr bwMode="auto">
            <a:xfrm>
              <a:off x="2590" y="702"/>
              <a:ext cx="256" cy="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2" name="Line 92"/>
            <p:cNvSpPr>
              <a:spLocks noChangeShapeType="1"/>
            </p:cNvSpPr>
            <p:nvPr/>
          </p:nvSpPr>
          <p:spPr bwMode="auto">
            <a:xfrm>
              <a:off x="2851" y="929"/>
              <a:ext cx="0" cy="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3" name="Line 93"/>
            <p:cNvSpPr>
              <a:spLocks noChangeShapeType="1"/>
            </p:cNvSpPr>
            <p:nvPr/>
          </p:nvSpPr>
          <p:spPr bwMode="auto">
            <a:xfrm flipH="1" flipV="1">
              <a:off x="2590" y="896"/>
              <a:ext cx="261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4" name="Line 94"/>
            <p:cNvSpPr>
              <a:spLocks noChangeShapeType="1"/>
            </p:cNvSpPr>
            <p:nvPr/>
          </p:nvSpPr>
          <p:spPr bwMode="auto">
            <a:xfrm>
              <a:off x="2590" y="70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5" name="Line 95"/>
            <p:cNvSpPr>
              <a:spLocks noChangeShapeType="1"/>
            </p:cNvSpPr>
            <p:nvPr/>
          </p:nvSpPr>
          <p:spPr bwMode="auto">
            <a:xfrm>
              <a:off x="2607" y="705"/>
              <a:ext cx="252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6" name="Line 96"/>
            <p:cNvSpPr>
              <a:spLocks noChangeShapeType="1"/>
            </p:cNvSpPr>
            <p:nvPr/>
          </p:nvSpPr>
          <p:spPr bwMode="auto">
            <a:xfrm>
              <a:off x="2859" y="927"/>
              <a:ext cx="0" cy="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7156" name="Group 97"/>
          <p:cNvGrpSpPr>
            <a:grpSpLocks/>
          </p:cNvGrpSpPr>
          <p:nvPr/>
        </p:nvGrpSpPr>
        <p:grpSpPr bwMode="auto">
          <a:xfrm>
            <a:off x="5678489" y="2493963"/>
            <a:ext cx="427037" cy="742950"/>
            <a:chOff x="2590" y="702"/>
            <a:chExt cx="269" cy="468"/>
          </a:xfrm>
        </p:grpSpPr>
        <p:sp>
          <p:nvSpPr>
            <p:cNvPr id="47205" name="Line 98"/>
            <p:cNvSpPr>
              <a:spLocks noChangeShapeType="1"/>
            </p:cNvSpPr>
            <p:nvPr/>
          </p:nvSpPr>
          <p:spPr bwMode="auto">
            <a:xfrm>
              <a:off x="2590" y="702"/>
              <a:ext cx="256" cy="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06" name="Line 99"/>
            <p:cNvSpPr>
              <a:spLocks noChangeShapeType="1"/>
            </p:cNvSpPr>
            <p:nvPr/>
          </p:nvSpPr>
          <p:spPr bwMode="auto">
            <a:xfrm>
              <a:off x="2851" y="929"/>
              <a:ext cx="0" cy="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07" name="Line 100"/>
            <p:cNvSpPr>
              <a:spLocks noChangeShapeType="1"/>
            </p:cNvSpPr>
            <p:nvPr/>
          </p:nvSpPr>
          <p:spPr bwMode="auto">
            <a:xfrm flipH="1" flipV="1">
              <a:off x="2590" y="896"/>
              <a:ext cx="261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08" name="Line 101"/>
            <p:cNvSpPr>
              <a:spLocks noChangeShapeType="1"/>
            </p:cNvSpPr>
            <p:nvPr/>
          </p:nvSpPr>
          <p:spPr bwMode="auto">
            <a:xfrm>
              <a:off x="2590" y="70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09" name="Line 102"/>
            <p:cNvSpPr>
              <a:spLocks noChangeShapeType="1"/>
            </p:cNvSpPr>
            <p:nvPr/>
          </p:nvSpPr>
          <p:spPr bwMode="auto">
            <a:xfrm>
              <a:off x="2607" y="705"/>
              <a:ext cx="252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0" name="Line 103"/>
            <p:cNvSpPr>
              <a:spLocks noChangeShapeType="1"/>
            </p:cNvSpPr>
            <p:nvPr/>
          </p:nvSpPr>
          <p:spPr bwMode="auto">
            <a:xfrm>
              <a:off x="2859" y="927"/>
              <a:ext cx="0" cy="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157" name="Text Box 104"/>
          <p:cNvSpPr txBox="1">
            <a:spLocks noChangeArrowheads="1"/>
          </p:cNvSpPr>
          <p:nvPr/>
        </p:nvSpPr>
        <p:spPr bwMode="auto">
          <a:xfrm>
            <a:off x="3759201" y="2212975"/>
            <a:ext cx="593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网卡</a:t>
            </a:r>
          </a:p>
        </p:txBody>
      </p:sp>
      <p:sp>
        <p:nvSpPr>
          <p:cNvPr id="47158" name="Line 105"/>
          <p:cNvSpPr>
            <a:spLocks noChangeShapeType="1"/>
          </p:cNvSpPr>
          <p:nvPr/>
        </p:nvSpPr>
        <p:spPr bwMode="auto">
          <a:xfrm flipH="1">
            <a:off x="2692400" y="2441575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59" name="Text Box 106"/>
          <p:cNvSpPr txBox="1">
            <a:spLocks noChangeArrowheads="1"/>
          </p:cNvSpPr>
          <p:nvPr/>
        </p:nvSpPr>
        <p:spPr bwMode="auto">
          <a:xfrm>
            <a:off x="3886201" y="3584576"/>
            <a:ext cx="798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插入式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分接头</a:t>
            </a:r>
          </a:p>
        </p:txBody>
      </p:sp>
      <p:sp>
        <p:nvSpPr>
          <p:cNvPr id="47160" name="Line 107"/>
          <p:cNvSpPr>
            <a:spLocks noChangeShapeType="1"/>
          </p:cNvSpPr>
          <p:nvPr/>
        </p:nvSpPr>
        <p:spPr bwMode="auto">
          <a:xfrm flipH="1">
            <a:off x="3365501" y="4270375"/>
            <a:ext cx="638175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61" name="Line 108"/>
          <p:cNvSpPr>
            <a:spLocks noChangeShapeType="1"/>
          </p:cNvSpPr>
          <p:nvPr/>
        </p:nvSpPr>
        <p:spPr bwMode="auto">
          <a:xfrm>
            <a:off x="1981200" y="4730750"/>
            <a:ext cx="490538" cy="15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62" name="Line 109"/>
          <p:cNvSpPr>
            <a:spLocks noChangeShapeType="1"/>
          </p:cNvSpPr>
          <p:nvPr/>
        </p:nvSpPr>
        <p:spPr bwMode="auto">
          <a:xfrm>
            <a:off x="2900363" y="4727575"/>
            <a:ext cx="6524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63" name="Line 110"/>
          <p:cNvSpPr>
            <a:spLocks noChangeShapeType="1"/>
          </p:cNvSpPr>
          <p:nvPr/>
        </p:nvSpPr>
        <p:spPr bwMode="auto">
          <a:xfrm>
            <a:off x="3352800" y="4270375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64" name="Rectangle 111"/>
          <p:cNvSpPr>
            <a:spLocks noChangeArrowheads="1"/>
          </p:cNvSpPr>
          <p:nvPr/>
        </p:nvSpPr>
        <p:spPr bwMode="auto">
          <a:xfrm>
            <a:off x="3048000" y="4498975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65" name="Line 112"/>
          <p:cNvSpPr>
            <a:spLocks noChangeShapeType="1"/>
          </p:cNvSpPr>
          <p:nvPr/>
        </p:nvSpPr>
        <p:spPr bwMode="auto">
          <a:xfrm>
            <a:off x="3124200" y="427037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66" name="Freeform 113"/>
          <p:cNvSpPr>
            <a:spLocks/>
          </p:cNvSpPr>
          <p:nvPr/>
        </p:nvSpPr>
        <p:spPr bwMode="auto">
          <a:xfrm>
            <a:off x="3505200" y="4575175"/>
            <a:ext cx="52388" cy="304800"/>
          </a:xfrm>
          <a:custGeom>
            <a:avLst/>
            <a:gdLst>
              <a:gd name="T0" fmla="*/ 2147483646 w 33"/>
              <a:gd name="T1" fmla="*/ 0 h 192"/>
              <a:gd name="T2" fmla="*/ 2147483646 w 33"/>
              <a:gd name="T3" fmla="*/ 2147483646 h 192"/>
              <a:gd name="T4" fmla="*/ 2147483646 w 33"/>
              <a:gd name="T5" fmla="*/ 2147483646 h 192"/>
              <a:gd name="T6" fmla="*/ 2147483646 w 33"/>
              <a:gd name="T7" fmla="*/ 2147483646 h 192"/>
              <a:gd name="T8" fmla="*/ 2147483646 w 33"/>
              <a:gd name="T9" fmla="*/ 2147483646 h 192"/>
              <a:gd name="T10" fmla="*/ 0 w 33"/>
              <a:gd name="T11" fmla="*/ 2147483646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192"/>
              <a:gd name="T20" fmla="*/ 33 w 33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192">
                <a:moveTo>
                  <a:pt x="2" y="0"/>
                </a:moveTo>
                <a:cubicBezTo>
                  <a:pt x="6" y="6"/>
                  <a:pt x="19" y="22"/>
                  <a:pt x="24" y="35"/>
                </a:cubicBezTo>
                <a:cubicBezTo>
                  <a:pt x="29" y="48"/>
                  <a:pt x="31" y="64"/>
                  <a:pt x="32" y="78"/>
                </a:cubicBezTo>
                <a:cubicBezTo>
                  <a:pt x="33" y="92"/>
                  <a:pt x="31" y="107"/>
                  <a:pt x="29" y="120"/>
                </a:cubicBezTo>
                <a:cubicBezTo>
                  <a:pt x="27" y="133"/>
                  <a:pt x="26" y="146"/>
                  <a:pt x="21" y="158"/>
                </a:cubicBezTo>
                <a:cubicBezTo>
                  <a:pt x="16" y="170"/>
                  <a:pt x="4" y="185"/>
                  <a:pt x="0" y="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67" name="Freeform 114"/>
          <p:cNvSpPr>
            <a:spLocks/>
          </p:cNvSpPr>
          <p:nvPr/>
        </p:nvSpPr>
        <p:spPr bwMode="auto">
          <a:xfrm>
            <a:off x="2867025" y="4573588"/>
            <a:ext cx="38100" cy="304800"/>
          </a:xfrm>
          <a:custGeom>
            <a:avLst/>
            <a:gdLst>
              <a:gd name="T0" fmla="*/ 0 w 24"/>
              <a:gd name="T1" fmla="*/ 0 h 192"/>
              <a:gd name="T2" fmla="*/ 2147483646 w 24"/>
              <a:gd name="T3" fmla="*/ 2147483646 h 192"/>
              <a:gd name="T4" fmla="*/ 2147483646 w 24"/>
              <a:gd name="T5" fmla="*/ 2147483646 h 192"/>
              <a:gd name="T6" fmla="*/ 2147483646 w 24"/>
              <a:gd name="T7" fmla="*/ 2147483646 h 192"/>
              <a:gd name="T8" fmla="*/ 2147483646 w 24"/>
              <a:gd name="T9" fmla="*/ 2147483646 h 192"/>
              <a:gd name="T10" fmla="*/ 2147483646 w 24"/>
              <a:gd name="T11" fmla="*/ 2147483646 h 192"/>
              <a:gd name="T12" fmla="*/ 2147483646 w 24"/>
              <a:gd name="T13" fmla="*/ 2147483646 h 1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"/>
              <a:gd name="T22" fmla="*/ 0 h 192"/>
              <a:gd name="T23" fmla="*/ 24 w 24"/>
              <a:gd name="T24" fmla="*/ 192 h 1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" h="192">
                <a:moveTo>
                  <a:pt x="0" y="0"/>
                </a:moveTo>
                <a:cubicBezTo>
                  <a:pt x="2" y="5"/>
                  <a:pt x="11" y="21"/>
                  <a:pt x="14" y="30"/>
                </a:cubicBezTo>
                <a:cubicBezTo>
                  <a:pt x="17" y="39"/>
                  <a:pt x="19" y="49"/>
                  <a:pt x="20" y="57"/>
                </a:cubicBezTo>
                <a:cubicBezTo>
                  <a:pt x="21" y="65"/>
                  <a:pt x="23" y="66"/>
                  <a:pt x="23" y="76"/>
                </a:cubicBezTo>
                <a:cubicBezTo>
                  <a:pt x="23" y="86"/>
                  <a:pt x="24" y="106"/>
                  <a:pt x="23" y="118"/>
                </a:cubicBezTo>
                <a:cubicBezTo>
                  <a:pt x="22" y="130"/>
                  <a:pt x="21" y="139"/>
                  <a:pt x="18" y="151"/>
                </a:cubicBezTo>
                <a:cubicBezTo>
                  <a:pt x="15" y="163"/>
                  <a:pt x="5" y="185"/>
                  <a:pt x="2" y="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68" name="Freeform 115"/>
          <p:cNvSpPr>
            <a:spLocks/>
          </p:cNvSpPr>
          <p:nvPr/>
        </p:nvSpPr>
        <p:spPr bwMode="auto">
          <a:xfrm>
            <a:off x="2695576" y="4422775"/>
            <a:ext cx="352425" cy="1588"/>
          </a:xfrm>
          <a:custGeom>
            <a:avLst/>
            <a:gdLst>
              <a:gd name="T0" fmla="*/ 0 w 222"/>
              <a:gd name="T1" fmla="*/ 0 h 1"/>
              <a:gd name="T2" fmla="*/ 2147483646 w 222"/>
              <a:gd name="T3" fmla="*/ 2147483646 h 1"/>
              <a:gd name="T4" fmla="*/ 0 60000 65536"/>
              <a:gd name="T5" fmla="*/ 0 60000 65536"/>
              <a:gd name="T6" fmla="*/ 0 w 222"/>
              <a:gd name="T7" fmla="*/ 0 h 1"/>
              <a:gd name="T8" fmla="*/ 222 w 22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2" h="1">
                <a:moveTo>
                  <a:pt x="0" y="0"/>
                </a:moveTo>
                <a:lnTo>
                  <a:pt x="222" y="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69" name="Line 116"/>
          <p:cNvSpPr>
            <a:spLocks noChangeShapeType="1"/>
          </p:cNvSpPr>
          <p:nvPr/>
        </p:nvSpPr>
        <p:spPr bwMode="auto">
          <a:xfrm>
            <a:off x="3457575" y="4422775"/>
            <a:ext cx="261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70" name="Line 117"/>
          <p:cNvSpPr>
            <a:spLocks noChangeShapeType="1"/>
          </p:cNvSpPr>
          <p:nvPr/>
        </p:nvSpPr>
        <p:spPr bwMode="auto">
          <a:xfrm>
            <a:off x="2686051" y="5032376"/>
            <a:ext cx="1019175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71" name="Freeform 118"/>
          <p:cNvSpPr>
            <a:spLocks/>
          </p:cNvSpPr>
          <p:nvPr/>
        </p:nvSpPr>
        <p:spPr bwMode="auto">
          <a:xfrm>
            <a:off x="2690813" y="4427539"/>
            <a:ext cx="95250" cy="604837"/>
          </a:xfrm>
          <a:custGeom>
            <a:avLst/>
            <a:gdLst>
              <a:gd name="T0" fmla="*/ 2147483646 w 60"/>
              <a:gd name="T1" fmla="*/ 0 h 381"/>
              <a:gd name="T2" fmla="*/ 2147483646 w 60"/>
              <a:gd name="T3" fmla="*/ 2147483646 h 381"/>
              <a:gd name="T4" fmla="*/ 2147483646 w 60"/>
              <a:gd name="T5" fmla="*/ 2147483646 h 381"/>
              <a:gd name="T6" fmla="*/ 2147483646 w 60"/>
              <a:gd name="T7" fmla="*/ 2147483646 h 381"/>
              <a:gd name="T8" fmla="*/ 2147483646 w 60"/>
              <a:gd name="T9" fmla="*/ 2147483646 h 381"/>
              <a:gd name="T10" fmla="*/ 2147483646 w 60"/>
              <a:gd name="T11" fmla="*/ 2147483646 h 381"/>
              <a:gd name="T12" fmla="*/ 2147483646 w 60"/>
              <a:gd name="T13" fmla="*/ 2147483646 h 381"/>
              <a:gd name="T14" fmla="*/ 2147483646 w 60"/>
              <a:gd name="T15" fmla="*/ 2147483646 h 381"/>
              <a:gd name="T16" fmla="*/ 2147483646 w 60"/>
              <a:gd name="T17" fmla="*/ 2147483646 h 381"/>
              <a:gd name="T18" fmla="*/ 0 w 60"/>
              <a:gd name="T19" fmla="*/ 2147483646 h 38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0"/>
              <a:gd name="T31" fmla="*/ 0 h 381"/>
              <a:gd name="T32" fmla="*/ 60 w 60"/>
              <a:gd name="T33" fmla="*/ 381 h 38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0" h="381">
                <a:moveTo>
                  <a:pt x="9" y="0"/>
                </a:moveTo>
                <a:cubicBezTo>
                  <a:pt x="11" y="3"/>
                  <a:pt x="19" y="9"/>
                  <a:pt x="23" y="15"/>
                </a:cubicBezTo>
                <a:cubicBezTo>
                  <a:pt x="27" y="21"/>
                  <a:pt x="29" y="30"/>
                  <a:pt x="33" y="39"/>
                </a:cubicBezTo>
                <a:cubicBezTo>
                  <a:pt x="37" y="48"/>
                  <a:pt x="41" y="52"/>
                  <a:pt x="45" y="72"/>
                </a:cubicBezTo>
                <a:cubicBezTo>
                  <a:pt x="49" y="92"/>
                  <a:pt x="58" y="130"/>
                  <a:pt x="59" y="159"/>
                </a:cubicBezTo>
                <a:cubicBezTo>
                  <a:pt x="60" y="188"/>
                  <a:pt x="56" y="222"/>
                  <a:pt x="53" y="245"/>
                </a:cubicBezTo>
                <a:cubicBezTo>
                  <a:pt x="50" y="268"/>
                  <a:pt x="47" y="282"/>
                  <a:pt x="42" y="299"/>
                </a:cubicBezTo>
                <a:cubicBezTo>
                  <a:pt x="37" y="316"/>
                  <a:pt x="28" y="338"/>
                  <a:pt x="23" y="350"/>
                </a:cubicBezTo>
                <a:cubicBezTo>
                  <a:pt x="18" y="362"/>
                  <a:pt x="15" y="367"/>
                  <a:pt x="11" y="372"/>
                </a:cubicBezTo>
                <a:cubicBezTo>
                  <a:pt x="7" y="377"/>
                  <a:pt x="2" y="379"/>
                  <a:pt x="0" y="38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72" name="Freeform 119"/>
          <p:cNvSpPr>
            <a:spLocks/>
          </p:cNvSpPr>
          <p:nvPr/>
        </p:nvSpPr>
        <p:spPr bwMode="auto">
          <a:xfrm>
            <a:off x="3500439" y="4540250"/>
            <a:ext cx="522287" cy="361950"/>
          </a:xfrm>
          <a:custGeom>
            <a:avLst/>
            <a:gdLst>
              <a:gd name="T0" fmla="*/ 2147483646 w 329"/>
              <a:gd name="T1" fmla="*/ 2147483646 h 228"/>
              <a:gd name="T2" fmla="*/ 2147483646 w 329"/>
              <a:gd name="T3" fmla="*/ 2147483646 h 228"/>
              <a:gd name="T4" fmla="*/ 2147483646 w 329"/>
              <a:gd name="T5" fmla="*/ 2147483646 h 228"/>
              <a:gd name="T6" fmla="*/ 2147483646 w 329"/>
              <a:gd name="T7" fmla="*/ 2147483646 h 228"/>
              <a:gd name="T8" fmla="*/ 2147483646 w 329"/>
              <a:gd name="T9" fmla="*/ 2147483646 h 228"/>
              <a:gd name="T10" fmla="*/ 2147483646 w 329"/>
              <a:gd name="T11" fmla="*/ 2147483646 h 228"/>
              <a:gd name="T12" fmla="*/ 0 w 329"/>
              <a:gd name="T13" fmla="*/ 2147483646 h 228"/>
              <a:gd name="T14" fmla="*/ 2147483646 w 329"/>
              <a:gd name="T15" fmla="*/ 2147483646 h 228"/>
              <a:gd name="T16" fmla="*/ 2147483646 w 329"/>
              <a:gd name="T17" fmla="*/ 2147483646 h 228"/>
              <a:gd name="T18" fmla="*/ 2147483646 w 329"/>
              <a:gd name="T19" fmla="*/ 2147483646 h 228"/>
              <a:gd name="T20" fmla="*/ 2147483646 w 329"/>
              <a:gd name="T21" fmla="*/ 2147483646 h 228"/>
              <a:gd name="T22" fmla="*/ 2147483646 w 329"/>
              <a:gd name="T23" fmla="*/ 0 h 228"/>
              <a:gd name="T24" fmla="*/ 2147483646 w 329"/>
              <a:gd name="T25" fmla="*/ 2147483646 h 22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9"/>
              <a:gd name="T40" fmla="*/ 0 h 228"/>
              <a:gd name="T41" fmla="*/ 329 w 329"/>
              <a:gd name="T42" fmla="*/ 228 h 22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9" h="228">
                <a:moveTo>
                  <a:pt x="2" y="15"/>
                </a:moveTo>
                <a:lnTo>
                  <a:pt x="14" y="31"/>
                </a:lnTo>
                <a:lnTo>
                  <a:pt x="269" y="46"/>
                </a:lnTo>
                <a:lnTo>
                  <a:pt x="285" y="171"/>
                </a:lnTo>
                <a:lnTo>
                  <a:pt x="270" y="205"/>
                </a:lnTo>
                <a:lnTo>
                  <a:pt x="11" y="208"/>
                </a:lnTo>
                <a:lnTo>
                  <a:pt x="0" y="222"/>
                </a:lnTo>
                <a:lnTo>
                  <a:pt x="290" y="228"/>
                </a:lnTo>
                <a:lnTo>
                  <a:pt x="327" y="147"/>
                </a:lnTo>
                <a:lnTo>
                  <a:pt x="329" y="60"/>
                </a:lnTo>
                <a:lnTo>
                  <a:pt x="294" y="9"/>
                </a:lnTo>
                <a:lnTo>
                  <a:pt x="269" y="0"/>
                </a:lnTo>
                <a:lnTo>
                  <a:pt x="2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73" name="Freeform 120"/>
          <p:cNvSpPr>
            <a:spLocks/>
          </p:cNvSpPr>
          <p:nvPr/>
        </p:nvSpPr>
        <p:spPr bwMode="auto">
          <a:xfrm>
            <a:off x="3706814" y="4422776"/>
            <a:ext cx="103187" cy="608013"/>
          </a:xfrm>
          <a:custGeom>
            <a:avLst/>
            <a:gdLst>
              <a:gd name="T0" fmla="*/ 2147483646 w 65"/>
              <a:gd name="T1" fmla="*/ 0 h 383"/>
              <a:gd name="T2" fmla="*/ 2147483646 w 65"/>
              <a:gd name="T3" fmla="*/ 2147483646 h 383"/>
              <a:gd name="T4" fmla="*/ 2147483646 w 65"/>
              <a:gd name="T5" fmla="*/ 2147483646 h 383"/>
              <a:gd name="T6" fmla="*/ 2147483646 w 65"/>
              <a:gd name="T7" fmla="*/ 2147483646 h 383"/>
              <a:gd name="T8" fmla="*/ 2147483646 w 65"/>
              <a:gd name="T9" fmla="*/ 2147483646 h 383"/>
              <a:gd name="T10" fmla="*/ 0 w 65"/>
              <a:gd name="T11" fmla="*/ 2147483646 h 3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5"/>
              <a:gd name="T19" fmla="*/ 0 h 383"/>
              <a:gd name="T20" fmla="*/ 65 w 65"/>
              <a:gd name="T21" fmla="*/ 383 h 3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5" h="383">
                <a:moveTo>
                  <a:pt x="7" y="0"/>
                </a:moveTo>
                <a:cubicBezTo>
                  <a:pt x="12" y="11"/>
                  <a:pt x="31" y="43"/>
                  <a:pt x="40" y="69"/>
                </a:cubicBezTo>
                <a:cubicBezTo>
                  <a:pt x="49" y="95"/>
                  <a:pt x="59" y="125"/>
                  <a:pt x="62" y="153"/>
                </a:cubicBezTo>
                <a:cubicBezTo>
                  <a:pt x="65" y="181"/>
                  <a:pt x="63" y="212"/>
                  <a:pt x="58" y="240"/>
                </a:cubicBezTo>
                <a:cubicBezTo>
                  <a:pt x="53" y="268"/>
                  <a:pt x="44" y="297"/>
                  <a:pt x="34" y="321"/>
                </a:cubicBezTo>
                <a:cubicBezTo>
                  <a:pt x="24" y="345"/>
                  <a:pt x="7" y="370"/>
                  <a:pt x="0" y="38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74" name="Line 121"/>
          <p:cNvSpPr>
            <a:spLocks noChangeShapeType="1"/>
          </p:cNvSpPr>
          <p:nvPr/>
        </p:nvSpPr>
        <p:spPr bwMode="auto">
          <a:xfrm>
            <a:off x="3810000" y="4718050"/>
            <a:ext cx="4333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75" name="Freeform 122"/>
          <p:cNvSpPr>
            <a:spLocks/>
          </p:cNvSpPr>
          <p:nvPr/>
        </p:nvSpPr>
        <p:spPr bwMode="auto">
          <a:xfrm>
            <a:off x="2776538" y="4556126"/>
            <a:ext cx="95250" cy="42863"/>
          </a:xfrm>
          <a:custGeom>
            <a:avLst/>
            <a:gdLst>
              <a:gd name="T0" fmla="*/ 0 w 60"/>
              <a:gd name="T1" fmla="*/ 0 h 27"/>
              <a:gd name="T2" fmla="*/ 0 w 60"/>
              <a:gd name="T3" fmla="*/ 2147483646 h 27"/>
              <a:gd name="T4" fmla="*/ 2147483646 w 60"/>
              <a:gd name="T5" fmla="*/ 2147483646 h 27"/>
              <a:gd name="T6" fmla="*/ 2147483646 w 60"/>
              <a:gd name="T7" fmla="*/ 2147483646 h 27"/>
              <a:gd name="T8" fmla="*/ 0 w 60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27"/>
              <a:gd name="T17" fmla="*/ 60 w 60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27">
                <a:moveTo>
                  <a:pt x="0" y="0"/>
                </a:moveTo>
                <a:lnTo>
                  <a:pt x="0" y="21"/>
                </a:lnTo>
                <a:lnTo>
                  <a:pt x="60" y="27"/>
                </a:lnTo>
                <a:lnTo>
                  <a:pt x="53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76" name="Freeform 123"/>
          <p:cNvSpPr>
            <a:spLocks/>
          </p:cNvSpPr>
          <p:nvPr/>
        </p:nvSpPr>
        <p:spPr bwMode="auto">
          <a:xfrm>
            <a:off x="2765425" y="4843463"/>
            <a:ext cx="101600" cy="55562"/>
          </a:xfrm>
          <a:custGeom>
            <a:avLst/>
            <a:gdLst>
              <a:gd name="T0" fmla="*/ 2147483646 w 64"/>
              <a:gd name="T1" fmla="*/ 0 h 35"/>
              <a:gd name="T2" fmla="*/ 2147483646 w 64"/>
              <a:gd name="T3" fmla="*/ 2147483646 h 35"/>
              <a:gd name="T4" fmla="*/ 0 w 64"/>
              <a:gd name="T5" fmla="*/ 2147483646 h 35"/>
              <a:gd name="T6" fmla="*/ 2147483646 w 64"/>
              <a:gd name="T7" fmla="*/ 2147483646 h 35"/>
              <a:gd name="T8" fmla="*/ 2147483646 w 64"/>
              <a:gd name="T9" fmla="*/ 0 h 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4"/>
              <a:gd name="T16" fmla="*/ 0 h 35"/>
              <a:gd name="T17" fmla="*/ 64 w 64"/>
              <a:gd name="T18" fmla="*/ 35 h 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4" h="35">
                <a:moveTo>
                  <a:pt x="64" y="0"/>
                </a:moveTo>
                <a:lnTo>
                  <a:pt x="60" y="33"/>
                </a:lnTo>
                <a:lnTo>
                  <a:pt x="0" y="35"/>
                </a:lnTo>
                <a:lnTo>
                  <a:pt x="7" y="2"/>
                </a:lnTo>
                <a:lnTo>
                  <a:pt x="6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77" name="Arc 124"/>
          <p:cNvSpPr>
            <a:spLocks/>
          </p:cNvSpPr>
          <p:nvPr/>
        </p:nvSpPr>
        <p:spPr bwMode="auto">
          <a:xfrm>
            <a:off x="2971801" y="2957514"/>
            <a:ext cx="276225" cy="1076325"/>
          </a:xfrm>
          <a:custGeom>
            <a:avLst/>
            <a:gdLst>
              <a:gd name="T0" fmla="*/ 2147483646 w 21600"/>
              <a:gd name="T1" fmla="*/ 0 h 21485"/>
              <a:gd name="T2" fmla="*/ 2147483646 w 21600"/>
              <a:gd name="T3" fmla="*/ 2147483646 h 21485"/>
              <a:gd name="T4" fmla="*/ 0 w 21600"/>
              <a:gd name="T5" fmla="*/ 2147483646 h 21485"/>
              <a:gd name="T6" fmla="*/ 0 60000 65536"/>
              <a:gd name="T7" fmla="*/ 0 60000 65536"/>
              <a:gd name="T8" fmla="*/ 0 60000 65536"/>
              <a:gd name="T9" fmla="*/ 0 w 21600"/>
              <a:gd name="T10" fmla="*/ 0 h 21485"/>
              <a:gd name="T11" fmla="*/ 21600 w 21600"/>
              <a:gd name="T12" fmla="*/ 21485 h 214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485" fill="none" extrusionOk="0">
                <a:moveTo>
                  <a:pt x="2225" y="0"/>
                </a:moveTo>
                <a:cubicBezTo>
                  <a:pt x="13234" y="1140"/>
                  <a:pt x="21600" y="10417"/>
                  <a:pt x="21600" y="21485"/>
                </a:cubicBezTo>
              </a:path>
              <a:path w="21600" h="21485" stroke="0" extrusionOk="0">
                <a:moveTo>
                  <a:pt x="2225" y="0"/>
                </a:moveTo>
                <a:cubicBezTo>
                  <a:pt x="13234" y="1140"/>
                  <a:pt x="21600" y="10417"/>
                  <a:pt x="21600" y="21485"/>
                </a:cubicBezTo>
                <a:lnTo>
                  <a:pt x="0" y="21485"/>
                </a:lnTo>
                <a:lnTo>
                  <a:pt x="2225" y="0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78" name="Line 125"/>
          <p:cNvSpPr>
            <a:spLocks noChangeShapeType="1"/>
          </p:cNvSpPr>
          <p:nvPr/>
        </p:nvSpPr>
        <p:spPr bwMode="auto">
          <a:xfrm>
            <a:off x="3036888" y="28400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79" name="Freeform 126"/>
          <p:cNvSpPr>
            <a:spLocks/>
          </p:cNvSpPr>
          <p:nvPr/>
        </p:nvSpPr>
        <p:spPr bwMode="auto">
          <a:xfrm>
            <a:off x="2984500" y="2932114"/>
            <a:ext cx="33338" cy="77787"/>
          </a:xfrm>
          <a:custGeom>
            <a:avLst/>
            <a:gdLst>
              <a:gd name="T0" fmla="*/ 0 w 21"/>
              <a:gd name="T1" fmla="*/ 2147483646 h 49"/>
              <a:gd name="T2" fmla="*/ 2147483646 w 21"/>
              <a:gd name="T3" fmla="*/ 2147483646 h 49"/>
              <a:gd name="T4" fmla="*/ 2147483646 w 21"/>
              <a:gd name="T5" fmla="*/ 0 h 49"/>
              <a:gd name="T6" fmla="*/ 2147483646 w 21"/>
              <a:gd name="T7" fmla="*/ 2147483646 h 49"/>
              <a:gd name="T8" fmla="*/ 2147483646 w 21"/>
              <a:gd name="T9" fmla="*/ 2147483646 h 49"/>
              <a:gd name="T10" fmla="*/ 0 w 21"/>
              <a:gd name="T11" fmla="*/ 2147483646 h 49"/>
              <a:gd name="T12" fmla="*/ 0 w 21"/>
              <a:gd name="T13" fmla="*/ 2147483646 h 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"/>
              <a:gd name="T22" fmla="*/ 0 h 49"/>
              <a:gd name="T23" fmla="*/ 21 w 21"/>
              <a:gd name="T24" fmla="*/ 49 h 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" h="49">
                <a:moveTo>
                  <a:pt x="0" y="9"/>
                </a:moveTo>
                <a:lnTo>
                  <a:pt x="10" y="1"/>
                </a:lnTo>
                <a:lnTo>
                  <a:pt x="21" y="0"/>
                </a:lnTo>
                <a:lnTo>
                  <a:pt x="21" y="49"/>
                </a:lnTo>
                <a:lnTo>
                  <a:pt x="10" y="48"/>
                </a:lnTo>
                <a:lnTo>
                  <a:pt x="0" y="42"/>
                </a:lnTo>
                <a:lnTo>
                  <a:pt x="0" y="9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80" name="Line 127"/>
          <p:cNvSpPr>
            <a:spLocks noChangeShapeType="1"/>
          </p:cNvSpPr>
          <p:nvPr/>
        </p:nvSpPr>
        <p:spPr bwMode="auto">
          <a:xfrm>
            <a:off x="6169025" y="283051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81" name="Rectangle 128"/>
          <p:cNvSpPr>
            <a:spLocks noChangeArrowheads="1"/>
          </p:cNvSpPr>
          <p:nvPr/>
        </p:nvSpPr>
        <p:spPr bwMode="auto">
          <a:xfrm>
            <a:off x="2943226" y="4032250"/>
            <a:ext cx="619125" cy="266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MAU</a:t>
            </a:r>
          </a:p>
        </p:txBody>
      </p:sp>
      <p:sp>
        <p:nvSpPr>
          <p:cNvPr id="47182" name="Rectangle 129"/>
          <p:cNvSpPr>
            <a:spLocks noChangeArrowheads="1"/>
          </p:cNvSpPr>
          <p:nvPr/>
        </p:nvSpPr>
        <p:spPr bwMode="auto">
          <a:xfrm>
            <a:off x="3943351" y="4108450"/>
            <a:ext cx="6191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MDI</a:t>
            </a:r>
          </a:p>
        </p:txBody>
      </p:sp>
      <p:sp>
        <p:nvSpPr>
          <p:cNvPr id="47183" name="Text Box 130"/>
          <p:cNvSpPr txBox="1">
            <a:spLocks noChangeArrowheads="1"/>
          </p:cNvSpPr>
          <p:nvPr/>
        </p:nvSpPr>
        <p:spPr bwMode="auto">
          <a:xfrm>
            <a:off x="3733800" y="5108575"/>
            <a:ext cx="1003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保护外层</a:t>
            </a:r>
          </a:p>
        </p:txBody>
      </p:sp>
      <p:sp>
        <p:nvSpPr>
          <p:cNvPr id="47184" name="Line 131"/>
          <p:cNvSpPr>
            <a:spLocks noChangeShapeType="1"/>
          </p:cNvSpPr>
          <p:nvPr/>
        </p:nvSpPr>
        <p:spPr bwMode="auto">
          <a:xfrm flipH="1" flipV="1">
            <a:off x="3581400" y="5032375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85" name="Text Box 132"/>
          <p:cNvSpPr txBox="1">
            <a:spLocks noChangeArrowheads="1"/>
          </p:cNvSpPr>
          <p:nvPr/>
        </p:nvSpPr>
        <p:spPr bwMode="auto">
          <a:xfrm>
            <a:off x="1828801" y="5108575"/>
            <a:ext cx="1412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外导体屏蔽层</a:t>
            </a:r>
          </a:p>
        </p:txBody>
      </p:sp>
      <p:sp>
        <p:nvSpPr>
          <p:cNvPr id="47186" name="Line 133"/>
          <p:cNvSpPr>
            <a:spLocks noChangeShapeType="1"/>
          </p:cNvSpPr>
          <p:nvPr/>
        </p:nvSpPr>
        <p:spPr bwMode="auto">
          <a:xfrm flipV="1">
            <a:off x="2514600" y="4870451"/>
            <a:ext cx="38100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87" name="Text Box 134"/>
          <p:cNvSpPr txBox="1">
            <a:spLocks noChangeArrowheads="1"/>
          </p:cNvSpPr>
          <p:nvPr/>
        </p:nvSpPr>
        <p:spPr bwMode="auto">
          <a:xfrm>
            <a:off x="1752601" y="4041775"/>
            <a:ext cx="798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内导体</a:t>
            </a:r>
          </a:p>
        </p:txBody>
      </p:sp>
      <p:sp>
        <p:nvSpPr>
          <p:cNvPr id="47188" name="Line 135"/>
          <p:cNvSpPr>
            <a:spLocks noChangeShapeType="1"/>
          </p:cNvSpPr>
          <p:nvPr/>
        </p:nvSpPr>
        <p:spPr bwMode="auto">
          <a:xfrm>
            <a:off x="2209801" y="4346575"/>
            <a:ext cx="47625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89" name="Rectangle 136" descr="浅色横线"/>
          <p:cNvSpPr>
            <a:spLocks noChangeArrowheads="1"/>
          </p:cNvSpPr>
          <p:nvPr/>
        </p:nvSpPr>
        <p:spPr bwMode="auto">
          <a:xfrm>
            <a:off x="5959475" y="4479926"/>
            <a:ext cx="133350" cy="2381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90" name="Rectangle 137" descr="浅色横线"/>
          <p:cNvSpPr>
            <a:spLocks noChangeArrowheads="1"/>
          </p:cNvSpPr>
          <p:nvPr/>
        </p:nvSpPr>
        <p:spPr bwMode="auto">
          <a:xfrm>
            <a:off x="6616700" y="4479926"/>
            <a:ext cx="133350" cy="2381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91" name="Rectangle 138" descr="浅色竖线"/>
          <p:cNvSpPr>
            <a:spLocks noChangeArrowheads="1"/>
          </p:cNvSpPr>
          <p:nvPr/>
        </p:nvSpPr>
        <p:spPr bwMode="auto">
          <a:xfrm rot="16200000">
            <a:off x="6288088" y="4224338"/>
            <a:ext cx="133350" cy="2381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92" name="Freeform 139"/>
          <p:cNvSpPr>
            <a:spLocks/>
          </p:cNvSpPr>
          <p:nvPr/>
        </p:nvSpPr>
        <p:spPr bwMode="auto">
          <a:xfrm>
            <a:off x="6091239" y="4411664"/>
            <a:ext cx="528637" cy="242887"/>
          </a:xfrm>
          <a:custGeom>
            <a:avLst/>
            <a:gdLst>
              <a:gd name="T0" fmla="*/ 0 w 333"/>
              <a:gd name="T1" fmla="*/ 2147483646 h 153"/>
              <a:gd name="T2" fmla="*/ 2147483646 w 333"/>
              <a:gd name="T3" fmla="*/ 2147483646 h 153"/>
              <a:gd name="T4" fmla="*/ 2147483646 w 333"/>
              <a:gd name="T5" fmla="*/ 2147483646 h 153"/>
              <a:gd name="T6" fmla="*/ 2147483646 w 333"/>
              <a:gd name="T7" fmla="*/ 2147483646 h 153"/>
              <a:gd name="T8" fmla="*/ 2147483646 w 333"/>
              <a:gd name="T9" fmla="*/ 0 h 153"/>
              <a:gd name="T10" fmla="*/ 2147483646 w 333"/>
              <a:gd name="T11" fmla="*/ 0 h 153"/>
              <a:gd name="T12" fmla="*/ 2147483646 w 333"/>
              <a:gd name="T13" fmla="*/ 2147483646 h 153"/>
              <a:gd name="T14" fmla="*/ 0 w 333"/>
              <a:gd name="T15" fmla="*/ 2147483646 h 15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33"/>
              <a:gd name="T25" fmla="*/ 0 h 153"/>
              <a:gd name="T26" fmla="*/ 333 w 333"/>
              <a:gd name="T27" fmla="*/ 153 h 15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33" h="153">
                <a:moveTo>
                  <a:pt x="0" y="153"/>
                </a:moveTo>
                <a:lnTo>
                  <a:pt x="331" y="153"/>
                </a:lnTo>
                <a:lnTo>
                  <a:pt x="333" y="76"/>
                </a:lnTo>
                <a:lnTo>
                  <a:pt x="210" y="76"/>
                </a:lnTo>
                <a:lnTo>
                  <a:pt x="210" y="0"/>
                </a:lnTo>
                <a:lnTo>
                  <a:pt x="121" y="0"/>
                </a:lnTo>
                <a:lnTo>
                  <a:pt x="121" y="76"/>
                </a:lnTo>
                <a:lnTo>
                  <a:pt x="0" y="76"/>
                </a:lnTo>
              </a:path>
            </a:pathLst>
          </a:custGeom>
          <a:solidFill>
            <a:srgbClr val="80808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93" name="Text Box 140"/>
          <p:cNvSpPr txBox="1">
            <a:spLocks noChangeArrowheads="1"/>
          </p:cNvSpPr>
          <p:nvPr/>
        </p:nvSpPr>
        <p:spPr bwMode="auto">
          <a:xfrm>
            <a:off x="2057401" y="3508375"/>
            <a:ext cx="798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收发器</a:t>
            </a:r>
          </a:p>
        </p:txBody>
      </p:sp>
      <p:sp>
        <p:nvSpPr>
          <p:cNvPr id="47194" name="Line 141"/>
          <p:cNvSpPr>
            <a:spLocks noChangeShapeType="1"/>
          </p:cNvSpPr>
          <p:nvPr/>
        </p:nvSpPr>
        <p:spPr bwMode="auto">
          <a:xfrm>
            <a:off x="2514601" y="3813176"/>
            <a:ext cx="333375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5" name="Oval 142"/>
          <p:cNvSpPr>
            <a:spLocks noChangeArrowheads="1"/>
          </p:cNvSpPr>
          <p:nvPr/>
        </p:nvSpPr>
        <p:spPr bwMode="auto">
          <a:xfrm>
            <a:off x="5759451" y="4213225"/>
            <a:ext cx="1190625" cy="6286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96" name="Oval 143"/>
          <p:cNvSpPr>
            <a:spLocks noChangeArrowheads="1"/>
          </p:cNvSpPr>
          <p:nvPr/>
        </p:nvSpPr>
        <p:spPr bwMode="auto">
          <a:xfrm rot="5400000">
            <a:off x="2814638" y="3817938"/>
            <a:ext cx="885825" cy="8763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97" name="Line 144"/>
          <p:cNvSpPr>
            <a:spLocks noChangeShapeType="1"/>
          </p:cNvSpPr>
          <p:nvPr/>
        </p:nvSpPr>
        <p:spPr bwMode="auto">
          <a:xfrm flipV="1">
            <a:off x="2209800" y="2974975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8" name="Text Box 145"/>
          <p:cNvSpPr txBox="1">
            <a:spLocks noChangeArrowheads="1"/>
          </p:cNvSpPr>
          <p:nvPr/>
        </p:nvSpPr>
        <p:spPr bwMode="auto">
          <a:xfrm>
            <a:off x="1522413" y="2773364"/>
            <a:ext cx="798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DB-15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连接器</a:t>
            </a:r>
          </a:p>
        </p:txBody>
      </p:sp>
      <p:sp>
        <p:nvSpPr>
          <p:cNvPr id="47199" name="Text Box 146"/>
          <p:cNvSpPr txBox="1">
            <a:spLocks noChangeArrowheads="1"/>
          </p:cNvSpPr>
          <p:nvPr/>
        </p:nvSpPr>
        <p:spPr bwMode="auto">
          <a:xfrm>
            <a:off x="5013326" y="3481389"/>
            <a:ext cx="12938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BNC </a:t>
            </a: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连接器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插口</a:t>
            </a:r>
          </a:p>
        </p:txBody>
      </p:sp>
      <p:sp>
        <p:nvSpPr>
          <p:cNvPr id="47200" name="Line 147"/>
          <p:cNvSpPr>
            <a:spLocks noChangeShapeType="1"/>
          </p:cNvSpPr>
          <p:nvPr/>
        </p:nvSpPr>
        <p:spPr bwMode="auto">
          <a:xfrm flipV="1">
            <a:off x="5645150" y="2974975"/>
            <a:ext cx="4953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1" name="Line 148"/>
          <p:cNvSpPr>
            <a:spLocks noChangeShapeType="1"/>
          </p:cNvSpPr>
          <p:nvPr/>
        </p:nvSpPr>
        <p:spPr bwMode="auto">
          <a:xfrm>
            <a:off x="8991600" y="28225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202" name="Line 149"/>
          <p:cNvSpPr>
            <a:spLocks noChangeShapeType="1"/>
          </p:cNvSpPr>
          <p:nvPr/>
        </p:nvSpPr>
        <p:spPr bwMode="auto">
          <a:xfrm flipV="1">
            <a:off x="8001000" y="3038475"/>
            <a:ext cx="952500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3" name="Text Box 150"/>
          <p:cNvSpPr txBox="1">
            <a:spLocks noChangeArrowheads="1"/>
          </p:cNvSpPr>
          <p:nvPr/>
        </p:nvSpPr>
        <p:spPr bwMode="auto">
          <a:xfrm>
            <a:off x="7604125" y="3459164"/>
            <a:ext cx="736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RJ-45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插头</a:t>
            </a:r>
          </a:p>
        </p:txBody>
      </p:sp>
      <p:sp>
        <p:nvSpPr>
          <p:cNvPr id="47204" name="Line 151"/>
          <p:cNvSpPr>
            <a:spLocks noChangeShapeType="1"/>
          </p:cNvSpPr>
          <p:nvPr/>
        </p:nvSpPr>
        <p:spPr bwMode="auto">
          <a:xfrm>
            <a:off x="7975600" y="4003675"/>
            <a:ext cx="3683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95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网线制作</a:t>
            </a:r>
            <a:endParaRPr lang="zh-CN" altLang="zh-CN" dirty="0" smtClean="0"/>
          </a:p>
        </p:txBody>
      </p:sp>
      <p:pic>
        <p:nvPicPr>
          <p:cNvPr id="48132" name="Picture 3" descr="asfa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2349501"/>
            <a:ext cx="22669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4" descr="asf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4" y="2565400"/>
            <a:ext cx="2092325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0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网卡 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楷体_GB2312" panose="02010609030101010101" pitchFamily="49" charset="-122"/>
              </a:rPr>
              <a:t>网卡既连接局域网中的计算机，又连接局域网中的传输介质。</a:t>
            </a:r>
            <a:r>
              <a:rPr lang="zh-CN" altLang="en-US" dirty="0" smtClean="0"/>
              <a:t> </a:t>
            </a:r>
          </a:p>
        </p:txBody>
      </p:sp>
      <p:pic>
        <p:nvPicPr>
          <p:cNvPr id="49157" name="Picture 4" descr="网卡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1" y="2543174"/>
            <a:ext cx="4181474" cy="386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8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集线器图例</a:t>
            </a:r>
          </a:p>
        </p:txBody>
      </p:sp>
      <p:pic>
        <p:nvPicPr>
          <p:cNvPr id="50181" name="Picture 4" descr="ceizO4NE8KBkY">
            <a:hlinkClick r:id="rId2" tooltip="TP-link TL-HP8MU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9" y="1482724"/>
            <a:ext cx="6176961" cy="463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0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交换机图例</a:t>
            </a:r>
          </a:p>
        </p:txBody>
      </p:sp>
      <p:pic>
        <p:nvPicPr>
          <p:cNvPr id="51205" name="Picture 4" descr="ceIzXAmC4UDg6">
            <a:hlinkClick r:id="rId2" tooltip="CISCO WS-C2960-24TT-L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18" y="1447801"/>
            <a:ext cx="6443332" cy="483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0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pt-BR" dirty="0"/>
              <a:t>常见路由器</a:t>
            </a:r>
            <a:endParaRPr lang="zh-CN" altLang="en-US" dirty="0"/>
          </a:p>
        </p:txBody>
      </p:sp>
      <p:sp>
        <p:nvSpPr>
          <p:cNvPr id="52228" name="Rectangle 3"/>
          <p:cNvSpPr>
            <a:spLocks noChangeArrowheads="1"/>
          </p:cNvSpPr>
          <p:nvPr/>
        </p:nvSpPr>
        <p:spPr bwMode="auto">
          <a:xfrm>
            <a:off x="2886075" y="169545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08050" indent="-43656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Cisco 7600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楷体_GB2312" panose="02010609030101010101" pitchFamily="49" charset="-122"/>
              </a:rPr>
              <a:t>系列互联网路由器</a:t>
            </a:r>
          </a:p>
        </p:txBody>
      </p:sp>
      <p:pic>
        <p:nvPicPr>
          <p:cNvPr id="52229" name="Picture 4" descr="思科7600系列互联网路由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2466975"/>
            <a:ext cx="5165725" cy="387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76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a.hiphotos.bdimg.com/album/w%3D2048/sign=597d777758ee3d6d22c680cb772e6c22/c8ea15ce36d3d539be406b133b87e950342ab0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43064"/>
            <a:ext cx="3256547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 descr="http://www.wotui.net/upfiles/2010-8/20108722455764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26568"/>
            <a:ext cx="3256547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AutoShape 6" descr="http://t11.baidu.com/it/u=2067460328,1823369360&amp;fm=23&amp;gp=0.jp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9221" name="AutoShape 8" descr="http://t11.baidu.com/it/u=2067460328,1823369360&amp;fm=23&amp;gp=0.jp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9222" name="Picture 10" descr="http://img1.o.cn/upload/coupon/promotion/20120429/52563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68" y="1643063"/>
            <a:ext cx="3451225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AutoShape 12" descr="http://t11.baidu.com/it/u=2471726134,1835905198&amp;fm=21&amp;gp=0.jpg"/>
          <p:cNvSpPr>
            <a:spLocks noChangeAspect="1" noChangeArrowheads="1"/>
          </p:cNvSpPr>
          <p:nvPr/>
        </p:nvSpPr>
        <p:spPr bwMode="auto">
          <a:xfrm>
            <a:off x="1587501" y="-1004888"/>
            <a:ext cx="2771775" cy="209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9224" name="AutoShape 14" descr="http://t11.baidu.com/it/u=2471726134,1835905198&amp;fm=21&amp;gp=0.jpg"/>
          <p:cNvSpPr>
            <a:spLocks noChangeAspect="1" noChangeArrowheads="1"/>
          </p:cNvSpPr>
          <p:nvPr/>
        </p:nvSpPr>
        <p:spPr bwMode="auto">
          <a:xfrm>
            <a:off x="1587501" y="-1004888"/>
            <a:ext cx="2771775" cy="209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9225" name="Picture 16" descr="http://www.phototex.com/data/middle/2010/09/362121/phototex_187924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67" y="4026569"/>
            <a:ext cx="3451225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527381" y="260649"/>
            <a:ext cx="10515600" cy="777379"/>
          </a:xfrm>
        </p:spPr>
        <p:txBody>
          <a:bodyPr/>
          <a:lstStyle/>
          <a:p>
            <a:r>
              <a:rPr lang="zh-CN" altLang="en-US" dirty="0" smtClean="0"/>
              <a:t>互联网时代</a:t>
            </a:r>
          </a:p>
        </p:txBody>
      </p:sp>
    </p:spTree>
    <p:extLst>
      <p:ext uri="{BB962C8B-B14F-4D97-AF65-F5344CB8AC3E}">
        <p14:creationId xmlns:p14="http://schemas.microsoft.com/office/powerpoint/2010/main" val="41309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第三章：路由器的配置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路由器的功能、分类</a:t>
            </a:r>
          </a:p>
          <a:p>
            <a:pPr eaLnBrk="1" hangingPunct="1"/>
            <a:r>
              <a:rPr lang="zh-CN" altLang="en-US" smtClean="0"/>
              <a:t>路由器的结构（硬件结构、软件结构）</a:t>
            </a:r>
          </a:p>
          <a:p>
            <a:pPr eaLnBrk="1" hangingPunct="1"/>
            <a:r>
              <a:rPr lang="zh-CN" altLang="en-US" smtClean="0"/>
              <a:t>路由原理</a:t>
            </a:r>
          </a:p>
          <a:p>
            <a:pPr eaLnBrk="1" hangingPunct="1"/>
            <a:r>
              <a:rPr lang="zh-CN" altLang="en-US" smtClean="0"/>
              <a:t>路由策略：静态路由、</a:t>
            </a:r>
            <a:r>
              <a:rPr lang="en-US" altLang="zh-CN" smtClean="0"/>
              <a:t>RIP</a:t>
            </a:r>
            <a:r>
              <a:rPr lang="zh-CN" altLang="en-US" smtClean="0"/>
              <a:t>、</a:t>
            </a:r>
            <a:r>
              <a:rPr lang="en-US" altLang="zh-CN" smtClean="0"/>
              <a:t>OSPF</a:t>
            </a:r>
            <a:r>
              <a:rPr lang="zh-CN" altLang="en-US" smtClean="0"/>
              <a:t>等</a:t>
            </a:r>
          </a:p>
          <a:p>
            <a:pPr eaLnBrk="1" hangingPunct="1"/>
            <a:r>
              <a:rPr lang="zh-CN" altLang="en-US" smtClean="0"/>
              <a:t>几种常用路由策略的配置方法（简单配置、高级配置）</a:t>
            </a:r>
          </a:p>
        </p:txBody>
      </p:sp>
    </p:spTree>
    <p:extLst>
      <p:ext uri="{BB962C8B-B14F-4D97-AF65-F5344CB8AC3E}">
        <p14:creationId xmlns:p14="http://schemas.microsoft.com/office/powerpoint/2010/main" val="1056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第四章：交换机的配置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交换机的功能、分类</a:t>
            </a:r>
          </a:p>
          <a:p>
            <a:pPr eaLnBrk="1" hangingPunct="1"/>
            <a:r>
              <a:rPr lang="zh-CN" altLang="en-US" smtClean="0"/>
              <a:t>交换机的结构（硬件、软件）</a:t>
            </a:r>
          </a:p>
          <a:p>
            <a:pPr eaLnBrk="1" hangingPunct="1"/>
            <a:r>
              <a:rPr lang="zh-CN" altLang="en-US" smtClean="0"/>
              <a:t>交换原理、</a:t>
            </a:r>
            <a:r>
              <a:rPr lang="en-US" altLang="zh-CN" smtClean="0"/>
              <a:t>STP</a:t>
            </a:r>
            <a:r>
              <a:rPr lang="zh-CN" altLang="en-US" smtClean="0"/>
              <a:t>、</a:t>
            </a:r>
            <a:r>
              <a:rPr lang="en-US" altLang="zh-CN" smtClean="0"/>
              <a:t>Vlan</a:t>
            </a:r>
            <a:r>
              <a:rPr lang="zh-CN" altLang="en-US" smtClean="0"/>
              <a:t>划分</a:t>
            </a:r>
          </a:p>
          <a:p>
            <a:pPr eaLnBrk="1" hangingPunct="1"/>
            <a:r>
              <a:rPr lang="zh-CN" altLang="en-US" smtClean="0"/>
              <a:t>交换机配置（简单配置、高级配置）</a:t>
            </a:r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802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第五章：网络协议开发和分析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ICMP</a:t>
            </a:r>
            <a:r>
              <a:rPr lang="zh-CN" altLang="en-US" smtClean="0"/>
              <a:t>、</a:t>
            </a:r>
            <a:r>
              <a:rPr lang="en-US" altLang="zh-CN" smtClean="0"/>
              <a:t>ARP</a:t>
            </a:r>
            <a:r>
              <a:rPr lang="zh-CN" altLang="en-US" smtClean="0"/>
              <a:t>协议分析</a:t>
            </a:r>
          </a:p>
          <a:p>
            <a:pPr eaLnBrk="1" hangingPunct="1"/>
            <a:r>
              <a:rPr lang="zh-CN" altLang="en-US" smtClean="0"/>
              <a:t>协议分析软件（</a:t>
            </a:r>
            <a:r>
              <a:rPr lang="en-US" altLang="zh-CN" smtClean="0"/>
              <a:t>ethereal</a:t>
            </a:r>
            <a:r>
              <a:rPr lang="zh-CN" altLang="en-US" smtClean="0"/>
              <a:t>）</a:t>
            </a:r>
          </a:p>
          <a:p>
            <a:pPr eaLnBrk="1" hangingPunct="1"/>
            <a:r>
              <a:rPr lang="zh-CN" altLang="en-US" smtClean="0"/>
              <a:t>分析方法</a:t>
            </a:r>
          </a:p>
        </p:txBody>
      </p:sp>
    </p:spTree>
    <p:extLst>
      <p:ext uri="{BB962C8B-B14F-4D97-AF65-F5344CB8AC3E}">
        <p14:creationId xmlns:p14="http://schemas.microsoft.com/office/powerpoint/2010/main" val="33005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抓包软件</a:t>
            </a:r>
            <a:endParaRPr lang="zh-CN" altLang="zh-CN" dirty="0" smtClean="0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04950"/>
            <a:ext cx="7338952" cy="49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7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第六章：实例网络设计、搭建和配置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给出一个网络实例的需求</a:t>
            </a:r>
          </a:p>
          <a:p>
            <a:pPr eaLnBrk="1" hangingPunct="1"/>
            <a:r>
              <a:rPr lang="zh-CN" altLang="en-US" smtClean="0"/>
              <a:t>需求分析（可行性、代价）</a:t>
            </a:r>
          </a:p>
          <a:p>
            <a:pPr eaLnBrk="1" hangingPunct="1"/>
            <a:r>
              <a:rPr lang="zh-CN" altLang="en-US" smtClean="0"/>
              <a:t>网络设计</a:t>
            </a:r>
          </a:p>
          <a:p>
            <a:pPr eaLnBrk="1" hangingPunct="1"/>
            <a:r>
              <a:rPr lang="zh-CN" altLang="en-US" smtClean="0"/>
              <a:t>实施（仿真软件搭建、实际路由器搭建）</a:t>
            </a:r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2847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授课形式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380" y="1676400"/>
            <a:ext cx="10254919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授课形式（从第四周开始，每隔</a:t>
            </a:r>
            <a:r>
              <a:rPr lang="en-US" altLang="zh-CN" dirty="0"/>
              <a:t>1</a:t>
            </a:r>
            <a:r>
              <a:rPr lang="zh-CN" altLang="en-US" dirty="0"/>
              <a:t>周</a:t>
            </a:r>
            <a:r>
              <a:rPr lang="en-US" altLang="zh-CN" dirty="0"/>
              <a:t>1</a:t>
            </a:r>
            <a:r>
              <a:rPr lang="zh-CN" altLang="en-US" dirty="0"/>
              <a:t>个实验）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实验讲解：前一次课在课堂教室（网络理论、配置说明演示）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实验操作：后一次</a:t>
            </a:r>
            <a:r>
              <a:rPr lang="zh-CN" altLang="en-US" dirty="0" smtClean="0"/>
              <a:t>课外训楼</a:t>
            </a:r>
            <a:r>
              <a:rPr lang="en-US" altLang="zh-CN" dirty="0" smtClean="0"/>
              <a:t>301</a:t>
            </a:r>
            <a:r>
              <a:rPr lang="zh-CN" altLang="en-US" dirty="0" smtClean="0"/>
              <a:t>（</a:t>
            </a:r>
            <a:r>
              <a:rPr lang="zh-CN" altLang="en-US" dirty="0"/>
              <a:t>暂定分两组做实验）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大约三十几台左右的路由器和十几台交换机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仿真软件</a:t>
            </a:r>
            <a:r>
              <a:rPr lang="en-US" altLang="zh-CN" dirty="0" err="1" smtClean="0"/>
              <a:t>Dynamips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GNS3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4645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实验安排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381" y="1571626"/>
            <a:ext cx="9940594" cy="4448176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zh-CN" altLang="en-US" sz="2400" dirty="0"/>
              <a:t>共有</a:t>
            </a:r>
            <a:r>
              <a:rPr lang="en-US" altLang="zh-CN" sz="2400" dirty="0"/>
              <a:t>7</a:t>
            </a:r>
            <a:r>
              <a:rPr lang="zh-CN" altLang="en-US" sz="2400" dirty="0"/>
              <a:t>次独立的实验</a:t>
            </a:r>
          </a:p>
          <a:p>
            <a:pPr marL="914400" lvl="1" indent="-4572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熟悉仿真环境和网络实验环境</a:t>
            </a:r>
          </a:p>
          <a:p>
            <a:pPr marL="914400" lvl="1" indent="-4572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路由器基本配置和静态路由</a:t>
            </a:r>
          </a:p>
          <a:p>
            <a:pPr marL="914400" lvl="1" indent="-4572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000" dirty="0"/>
              <a:t>RIP</a:t>
            </a:r>
            <a:r>
              <a:rPr lang="zh-CN" altLang="en-US" sz="2000" dirty="0"/>
              <a:t>动态路由，</a:t>
            </a:r>
            <a:r>
              <a:rPr lang="en-US" altLang="zh-CN" sz="2000" dirty="0"/>
              <a:t>OSPF</a:t>
            </a:r>
            <a:r>
              <a:rPr lang="zh-CN" altLang="en-US" sz="2000" dirty="0"/>
              <a:t>动态路由</a:t>
            </a:r>
          </a:p>
          <a:p>
            <a:pPr marL="914400" lvl="1" indent="-4572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交换机基本配置和</a:t>
            </a:r>
            <a:r>
              <a:rPr lang="en-US" altLang="zh-CN" sz="2000" dirty="0"/>
              <a:t>VLAN</a:t>
            </a:r>
          </a:p>
          <a:p>
            <a:pPr marL="914400" lvl="1" indent="-4572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熟悉基本网络分析工具和</a:t>
            </a:r>
            <a:r>
              <a:rPr lang="en-US" altLang="zh-CN" sz="2000" dirty="0"/>
              <a:t>ARP</a:t>
            </a:r>
            <a:r>
              <a:rPr lang="zh-CN" altLang="en-US" sz="2000" dirty="0"/>
              <a:t>分析</a:t>
            </a:r>
          </a:p>
          <a:p>
            <a:pPr marL="914400" lvl="1" indent="-4572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000" dirty="0"/>
              <a:t>ICMP</a:t>
            </a:r>
            <a:r>
              <a:rPr lang="zh-CN" altLang="en-US" sz="2000" dirty="0"/>
              <a:t>分析和数据包收发过程分析</a:t>
            </a:r>
          </a:p>
          <a:p>
            <a:pPr marL="914400" lvl="1" indent="-4572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独立设计实验（实际环境）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zh-CN" altLang="en-US" sz="2400" dirty="0"/>
              <a:t>实验类型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zh-CN" altLang="en-US" sz="2000" dirty="0">
                <a:solidFill>
                  <a:schemeClr val="hlink"/>
                </a:solidFill>
              </a:rPr>
              <a:t>验证型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zh-CN" altLang="en-US" sz="2000" dirty="0">
                <a:solidFill>
                  <a:schemeClr val="hlink"/>
                </a:solidFill>
              </a:rPr>
              <a:t>综合型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zh-CN" altLang="en-US" sz="2000" dirty="0">
                <a:solidFill>
                  <a:schemeClr val="hlink"/>
                </a:solidFill>
              </a:rPr>
              <a:t>设计型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zh-CN" altLang="en-US" sz="2000" dirty="0"/>
              <a:t>创新型</a:t>
            </a:r>
          </a:p>
        </p:txBody>
      </p:sp>
    </p:spTree>
    <p:extLst>
      <p:ext uri="{BB962C8B-B14F-4D97-AF65-F5344CB8AC3E}">
        <p14:creationId xmlns:p14="http://schemas.microsoft.com/office/powerpoint/2010/main" val="41076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教材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《</a:t>
            </a:r>
            <a:r>
              <a:rPr lang="zh-CN" altLang="en-US" smtClean="0"/>
              <a:t>计算机网络技术理论与实践</a:t>
            </a:r>
            <a:r>
              <a:rPr lang="en-US" altLang="zh-CN" smtClean="0"/>
              <a:t>》</a:t>
            </a:r>
          </a:p>
          <a:p>
            <a:pPr eaLnBrk="1" hangingPunct="1"/>
            <a:r>
              <a:rPr lang="zh-CN" altLang="en-US" smtClean="0"/>
              <a:t>作者：张海旸</a:t>
            </a:r>
          </a:p>
          <a:p>
            <a:pPr eaLnBrk="1" hangingPunct="1"/>
            <a:r>
              <a:rPr lang="zh-CN" altLang="en-US" smtClean="0"/>
              <a:t>北京邮电大学出版社</a:t>
            </a:r>
          </a:p>
        </p:txBody>
      </p:sp>
    </p:spTree>
    <p:extLst>
      <p:ext uri="{BB962C8B-B14F-4D97-AF65-F5344CB8AC3E}">
        <p14:creationId xmlns:p14="http://schemas.microsoft.com/office/powerpoint/2010/main" val="360662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考试方式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381" y="1560514"/>
            <a:ext cx="9883444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满分</a:t>
            </a:r>
            <a:r>
              <a:rPr lang="en-US" altLang="zh-CN" dirty="0"/>
              <a:t>100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实验报告占</a:t>
            </a:r>
            <a:r>
              <a:rPr lang="en-US" altLang="zh-CN" dirty="0"/>
              <a:t>70%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个实验报告）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报告按照格式要求写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不要抄袭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打印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实验验收占</a:t>
            </a:r>
            <a:r>
              <a:rPr lang="en-US" altLang="zh-CN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2020005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实验地点：外训楼</a:t>
            </a:r>
            <a:r>
              <a:rPr lang="en-US" altLang="zh-CN" dirty="0" smtClean="0"/>
              <a:t>301.</a:t>
            </a:r>
            <a:r>
              <a:rPr lang="zh-CN" altLang="en-US" dirty="0" smtClean="0"/>
              <a:t>（计算机学院公共机房）</a:t>
            </a:r>
          </a:p>
          <a:p>
            <a:pPr eaLnBrk="1" hangingPunct="1"/>
            <a:r>
              <a:rPr lang="zh-CN" altLang="en-US" dirty="0" smtClean="0"/>
              <a:t>实验时间：上课时间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76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智能社会</a:t>
            </a:r>
          </a:p>
        </p:txBody>
      </p:sp>
      <p:pic>
        <p:nvPicPr>
          <p:cNvPr id="19459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9640" y="1323475"/>
            <a:ext cx="3727450" cy="2303463"/>
          </a:xfrm>
        </p:spPr>
      </p:pic>
      <p:pic>
        <p:nvPicPr>
          <p:cNvPr id="19460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341" y="1323475"/>
            <a:ext cx="3506787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341" y="3855537"/>
            <a:ext cx="3506787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0" y="3855537"/>
            <a:ext cx="3727450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PC</a:t>
            </a:r>
            <a:r>
              <a:rPr lang="zh-CN" altLang="en-US" dirty="0" smtClean="0"/>
              <a:t>上的网络相关命令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测试物理网络的 </a:t>
            </a:r>
            <a:r>
              <a:rPr lang="en-US" altLang="zh-CN"/>
              <a:t>PING </a:t>
            </a:r>
          </a:p>
          <a:p>
            <a:pPr lvl="1" eaLnBrk="1" hangingPunct="1"/>
            <a:r>
              <a:rPr lang="en-US" altLang="zh-CN"/>
              <a:t>ping 192.168.0.8 </a:t>
            </a:r>
            <a:r>
              <a:rPr lang="zh-CN" altLang="en-US"/>
              <a:t>－</a:t>
            </a:r>
            <a:r>
              <a:rPr lang="en-US" altLang="zh-CN"/>
              <a:t>t </a:t>
            </a:r>
            <a:r>
              <a:rPr lang="zh-CN" altLang="en-US"/>
              <a:t>，参数－</a:t>
            </a:r>
            <a:r>
              <a:rPr lang="en-US" altLang="zh-CN"/>
              <a:t>t</a:t>
            </a:r>
            <a:r>
              <a:rPr lang="zh-CN" altLang="en-US"/>
              <a:t>是等待用户去中断测试  </a:t>
            </a:r>
            <a:r>
              <a:rPr lang="en-US" altLang="zh-CN"/>
              <a:t>ctrl c </a:t>
            </a:r>
            <a:r>
              <a:rPr lang="zh-CN" altLang="en-US"/>
              <a:t>停止</a:t>
            </a:r>
          </a:p>
          <a:p>
            <a:pPr lvl="1" eaLnBrk="1" hangingPunct="1"/>
            <a:r>
              <a:rPr lang="en-US" altLang="zh-CN"/>
              <a:t>-n </a:t>
            </a:r>
            <a:r>
              <a:rPr lang="zh-CN" altLang="en-US"/>
              <a:t>包数</a:t>
            </a:r>
          </a:p>
          <a:p>
            <a:pPr lvl="1" eaLnBrk="1" hangingPunct="1"/>
            <a:r>
              <a:rPr lang="en-US" altLang="zh-CN"/>
              <a:t>-l buffer </a:t>
            </a:r>
            <a:r>
              <a:rPr lang="zh-CN" altLang="en-US"/>
              <a:t>尺寸</a:t>
            </a:r>
          </a:p>
          <a:p>
            <a:pPr eaLnBrk="1" hangingPunct="1"/>
            <a:r>
              <a:rPr lang="zh-CN" altLang="en-US"/>
              <a:t>查看</a:t>
            </a:r>
            <a:r>
              <a:rPr lang="en-US" altLang="zh-CN"/>
              <a:t>DNS</a:t>
            </a:r>
            <a:r>
              <a:rPr lang="zh-CN" altLang="en-US"/>
              <a:t>、</a:t>
            </a:r>
            <a:r>
              <a:rPr lang="en-US" altLang="zh-CN"/>
              <a:t>IP</a:t>
            </a:r>
            <a:r>
              <a:rPr lang="zh-CN" altLang="en-US"/>
              <a:t>、</a:t>
            </a:r>
            <a:r>
              <a:rPr lang="en-US" altLang="zh-CN"/>
              <a:t>Mac</a:t>
            </a:r>
            <a:r>
              <a:rPr lang="zh-CN" altLang="en-US"/>
              <a:t>等    </a:t>
            </a:r>
            <a:r>
              <a:rPr lang="en-US" altLang="zh-CN"/>
              <a:t>Ipconfig/all</a:t>
            </a:r>
          </a:p>
          <a:p>
            <a:pPr lvl="1" eaLnBrk="1" hangingPunct="1"/>
            <a:r>
              <a:rPr lang="en-US" altLang="zh-CN"/>
              <a:t>/renew</a:t>
            </a:r>
          </a:p>
          <a:p>
            <a:pPr lvl="1" eaLnBrk="1" hangingPunct="1"/>
            <a:r>
              <a:rPr lang="en-US" altLang="zh-CN"/>
              <a:t>/release</a:t>
            </a:r>
          </a:p>
          <a:p>
            <a:pPr eaLnBrk="1" hangingPunct="1"/>
            <a:r>
              <a:rPr lang="en-US" altLang="zh-CN"/>
              <a:t>NSLOOKUP</a:t>
            </a:r>
            <a:r>
              <a:rPr lang="zh-CN" altLang="en-US"/>
              <a:t>：查看</a:t>
            </a:r>
            <a:r>
              <a:rPr lang="en-US" altLang="zh-CN"/>
              <a:t>DNS</a:t>
            </a:r>
            <a:r>
              <a:rPr lang="zh-CN" altLang="en-US"/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39699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PC</a:t>
            </a:r>
            <a:r>
              <a:rPr lang="zh-CN" altLang="en-US" dirty="0"/>
              <a:t>上的网络相关命令</a:t>
            </a:r>
            <a:endParaRPr lang="zh-CN" altLang="zh-CN" dirty="0" smtClean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381" y="1371600"/>
            <a:ext cx="10515600" cy="50101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探测对方对方计算机名，所在的组、域及当前用户名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/>
              <a:t>ping </a:t>
            </a:r>
            <a:r>
              <a:rPr lang="zh-CN" altLang="en-US" sz="2200" dirty="0"/>
              <a:t>－</a:t>
            </a:r>
            <a:r>
              <a:rPr lang="en-US" altLang="zh-CN" sz="2200" dirty="0"/>
              <a:t>a IP </a:t>
            </a:r>
            <a:r>
              <a:rPr lang="zh-CN" altLang="en-US" sz="2200" dirty="0"/>
              <a:t>－</a:t>
            </a:r>
            <a:r>
              <a:rPr lang="en-US" altLang="zh-CN" sz="2200" dirty="0"/>
              <a:t>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err="1"/>
              <a:t>nbtstat</a:t>
            </a:r>
            <a:r>
              <a:rPr lang="en-US" altLang="zh-CN" sz="2200" dirty="0"/>
              <a:t> -a IP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 err="1"/>
              <a:t>netstat</a:t>
            </a:r>
            <a:endParaRPr lang="en-US" altLang="zh-CN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err="1"/>
              <a:t>netstat</a:t>
            </a:r>
            <a:r>
              <a:rPr lang="en-US" altLang="zh-CN" sz="2200" dirty="0"/>
              <a:t> -a </a:t>
            </a:r>
            <a:r>
              <a:rPr lang="zh-CN" altLang="en-US" sz="2200" dirty="0"/>
              <a:t>显示出你的计算机当前所开放的所有端口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err="1"/>
              <a:t>netstat</a:t>
            </a:r>
            <a:r>
              <a:rPr lang="en-US" altLang="zh-CN" sz="2200" dirty="0"/>
              <a:t> -s -e </a:t>
            </a:r>
            <a:r>
              <a:rPr lang="zh-CN" altLang="en-US" sz="2200" dirty="0"/>
              <a:t>比较详细的显示你的网络资料，包括</a:t>
            </a:r>
            <a:r>
              <a:rPr lang="en-US" altLang="zh-CN" sz="2200" dirty="0"/>
              <a:t>TCP</a:t>
            </a:r>
            <a:r>
              <a:rPr lang="zh-CN" altLang="en-US" sz="2200" dirty="0"/>
              <a:t>、</a:t>
            </a:r>
            <a:r>
              <a:rPr lang="en-US" altLang="zh-CN" sz="2200" dirty="0"/>
              <a:t>UDP</a:t>
            </a:r>
            <a:r>
              <a:rPr lang="zh-CN" altLang="en-US" sz="2200" dirty="0"/>
              <a:t>、</a:t>
            </a:r>
            <a:r>
              <a:rPr lang="en-US" altLang="zh-CN" sz="2200" dirty="0"/>
              <a:t>ICMP </a:t>
            </a:r>
            <a:r>
              <a:rPr lang="zh-CN" altLang="en-US" sz="2200" dirty="0"/>
              <a:t>和 </a:t>
            </a:r>
            <a:r>
              <a:rPr lang="en-US" altLang="zh-CN" sz="2200" dirty="0"/>
              <a:t>IP</a:t>
            </a:r>
            <a:r>
              <a:rPr lang="zh-CN" altLang="en-US" sz="2200" dirty="0"/>
              <a:t>的统计等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/>
              <a:t>-s </a:t>
            </a:r>
            <a:r>
              <a:rPr lang="zh-CN" altLang="en-US" sz="2200" dirty="0"/>
              <a:t>显示以太网统计信息</a:t>
            </a:r>
            <a:r>
              <a:rPr lang="en-US" altLang="zh-CN" sz="2200" dirty="0"/>
              <a:t>, -e </a:t>
            </a:r>
            <a:r>
              <a:rPr lang="zh-CN" altLang="en-US" sz="2200" dirty="0"/>
              <a:t>按照协议来显示， </a:t>
            </a:r>
            <a:r>
              <a:rPr lang="en-US" altLang="zh-CN" sz="2200" dirty="0"/>
              <a:t>- a </a:t>
            </a:r>
            <a:r>
              <a:rPr lang="zh-CN" altLang="en-US" sz="2200" dirty="0"/>
              <a:t>显示所有端口和链接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探测</a:t>
            </a:r>
            <a:r>
              <a:rPr lang="en-US" altLang="zh-CN" sz="2400" dirty="0" err="1"/>
              <a:t>arp</a:t>
            </a:r>
            <a:r>
              <a:rPr lang="zh-CN" altLang="en-US" sz="2400" dirty="0"/>
              <a:t>绑定（动态和静态）列表，显示所有连接了我的计算机，显示对方</a:t>
            </a:r>
            <a:r>
              <a:rPr lang="en-US" altLang="zh-CN" sz="2400" dirty="0"/>
              <a:t>IP</a:t>
            </a:r>
            <a:r>
              <a:rPr lang="zh-CN" altLang="en-US" sz="2400" dirty="0"/>
              <a:t>和</a:t>
            </a:r>
            <a:r>
              <a:rPr lang="en-US" altLang="zh-CN" sz="2400" dirty="0"/>
              <a:t>MAC</a:t>
            </a:r>
            <a:r>
              <a:rPr lang="zh-CN" altLang="en-US" sz="2400" dirty="0"/>
              <a:t>地址，在代理服务器端捆绑</a:t>
            </a:r>
            <a:r>
              <a:rPr lang="en-US" altLang="zh-CN" sz="2400" dirty="0"/>
              <a:t>IP</a:t>
            </a:r>
            <a:r>
              <a:rPr lang="zh-CN" altLang="en-US" sz="2400" dirty="0"/>
              <a:t>和</a:t>
            </a:r>
            <a:r>
              <a:rPr lang="en-US" altLang="zh-CN" sz="2400" dirty="0"/>
              <a:t>MAC</a:t>
            </a:r>
            <a:r>
              <a:rPr lang="zh-CN" altLang="en-US" sz="2400" dirty="0"/>
              <a:t>地址，解决局域网内盗用</a:t>
            </a:r>
            <a:r>
              <a:rPr lang="en-US" altLang="zh-CN" sz="2400" dirty="0"/>
              <a:t>IP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err="1"/>
              <a:t>arp</a:t>
            </a:r>
            <a:r>
              <a:rPr lang="en-US" altLang="zh-CN" sz="2200" dirty="0"/>
              <a:t> -a </a:t>
            </a:r>
            <a:r>
              <a:rPr lang="zh-CN" altLang="en-US" sz="2200" dirty="0"/>
              <a:t>显示地址绑定表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/>
              <a:t>-s </a:t>
            </a:r>
            <a:r>
              <a:rPr lang="zh-CN" altLang="en-US" sz="2200" dirty="0"/>
              <a:t>加入一项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err="1"/>
              <a:t>arp</a:t>
            </a:r>
            <a:r>
              <a:rPr lang="en-US" altLang="zh-CN" sz="2200" dirty="0"/>
              <a:t> -s </a:t>
            </a:r>
            <a:r>
              <a:rPr lang="en-US" altLang="zh-CN" sz="2200" dirty="0" err="1"/>
              <a:t>ip</a:t>
            </a:r>
            <a:r>
              <a:rPr lang="en-US" altLang="zh-CN" sz="2200" dirty="0"/>
              <a:t> mac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200" dirty="0" err="1"/>
              <a:t>arp</a:t>
            </a:r>
            <a:r>
              <a:rPr lang="en-US" altLang="zh-CN" sz="2200" dirty="0"/>
              <a:t> -d IP</a:t>
            </a:r>
          </a:p>
        </p:txBody>
      </p:sp>
    </p:spTree>
    <p:extLst>
      <p:ext uri="{BB962C8B-B14F-4D97-AF65-F5344CB8AC3E}">
        <p14:creationId xmlns:p14="http://schemas.microsoft.com/office/powerpoint/2010/main" val="2939104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PC</a:t>
            </a:r>
            <a:r>
              <a:rPr lang="zh-CN" altLang="en-US" dirty="0"/>
              <a:t>上的网络相关命令</a:t>
            </a:r>
            <a:endParaRPr lang="zh-CN" altLang="zh-CN" dirty="0" smtClean="0"/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在网络邻居上隐藏你的计算机</a:t>
            </a:r>
          </a:p>
          <a:p>
            <a:pPr lvl="1" eaLnBrk="1" hangingPunct="1"/>
            <a:r>
              <a:rPr lang="en-US" altLang="zh-CN"/>
              <a:t>net config server /hidden:yes </a:t>
            </a:r>
          </a:p>
          <a:p>
            <a:pPr lvl="1" eaLnBrk="1" hangingPunct="1"/>
            <a:r>
              <a:rPr lang="en-US" altLang="zh-CN"/>
              <a:t>net config server /hidden:no </a:t>
            </a:r>
            <a:r>
              <a:rPr lang="zh-CN" altLang="en-US"/>
              <a:t>则为开启 </a:t>
            </a:r>
          </a:p>
          <a:p>
            <a:pPr eaLnBrk="1" hangingPunct="1"/>
            <a:r>
              <a:rPr lang="zh-CN" altLang="en-US"/>
              <a:t>显示当前工作组服务器列表 </a:t>
            </a:r>
            <a:r>
              <a:rPr lang="en-US" altLang="zh-CN"/>
              <a:t>net view</a:t>
            </a:r>
            <a:r>
              <a:rPr lang="zh-CN" altLang="en-US"/>
              <a:t>，当不带选项使用本命令时，它就会显示当前域或网络上的计算机上的列表</a:t>
            </a:r>
          </a:p>
          <a:p>
            <a:pPr lvl="1" eaLnBrk="1" hangingPunct="1"/>
            <a:r>
              <a:rPr lang="en-US" altLang="zh-CN"/>
              <a:t>net view ip  </a:t>
            </a:r>
            <a:r>
              <a:rPr lang="zh-CN" altLang="en-US"/>
              <a:t>查看这个</a:t>
            </a:r>
            <a:r>
              <a:rPr lang="en-US" altLang="zh-CN"/>
              <a:t>IP</a:t>
            </a:r>
            <a:r>
              <a:rPr lang="zh-CN" altLang="en-US"/>
              <a:t>上的共享资源</a:t>
            </a:r>
          </a:p>
          <a:p>
            <a:pPr lvl="1" eaLnBrk="1" hangingPunct="1"/>
            <a:r>
              <a:rPr lang="zh-CN" altLang="en-US"/>
              <a:t>查看计算机上的用户帐号列表 </a:t>
            </a:r>
            <a:r>
              <a:rPr lang="en-US" altLang="zh-CN"/>
              <a:t>net user</a:t>
            </a:r>
          </a:p>
          <a:p>
            <a:pPr lvl="1" eaLnBrk="1" hangingPunct="1"/>
            <a:r>
              <a:rPr lang="zh-CN" altLang="en-US"/>
              <a:t>查看网络链接 </a:t>
            </a:r>
            <a:r>
              <a:rPr lang="en-US" altLang="zh-CN"/>
              <a:t>net use</a:t>
            </a:r>
          </a:p>
          <a:p>
            <a:pPr lvl="1" eaLnBrk="1" hangingPunct="1"/>
            <a:r>
              <a:rPr lang="en-US" altLang="zh-CN"/>
              <a:t>net use z: \\ip\</a:t>
            </a:r>
            <a:r>
              <a:rPr lang="zh-CN" altLang="en-US"/>
              <a:t>目录</a:t>
            </a:r>
          </a:p>
          <a:p>
            <a:pPr lvl="1" eaLnBrk="1" hangingPunct="1"/>
            <a:r>
              <a:rPr lang="zh-CN" altLang="en-US"/>
              <a:t>记录链接 </a:t>
            </a:r>
            <a:r>
              <a:rPr lang="en-US" altLang="zh-CN"/>
              <a:t>net session</a:t>
            </a:r>
          </a:p>
        </p:txBody>
      </p:sp>
    </p:spTree>
    <p:extLst>
      <p:ext uri="{BB962C8B-B14F-4D97-AF65-F5344CB8AC3E}">
        <p14:creationId xmlns:p14="http://schemas.microsoft.com/office/powerpoint/2010/main" val="516236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PC</a:t>
            </a:r>
            <a:r>
              <a:rPr lang="zh-CN" altLang="en-US" dirty="0"/>
              <a:t>上的网络相关命令</a:t>
            </a:r>
            <a:endParaRPr lang="zh-CN" altLang="zh-CN" dirty="0" smtClean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路由跟踪命令 </a:t>
            </a:r>
          </a:p>
          <a:p>
            <a:pPr lvl="1" eaLnBrk="1" hangingPunct="1"/>
            <a:r>
              <a:rPr lang="en-US" altLang="zh-CN" dirty="0" err="1" smtClean="0"/>
              <a:t>A.tracert</a:t>
            </a:r>
            <a:r>
              <a:rPr lang="en-US" altLang="zh-CN" dirty="0" smtClean="0"/>
              <a:t> pop.pcpop.com </a:t>
            </a:r>
          </a:p>
          <a:p>
            <a:pPr lvl="1" eaLnBrk="1" hangingPunct="1"/>
            <a:r>
              <a:rPr lang="en-US" altLang="zh-CN" dirty="0" err="1" smtClean="0"/>
              <a:t>B.pathping</a:t>
            </a:r>
            <a:r>
              <a:rPr lang="en-US" altLang="zh-CN" dirty="0" smtClean="0"/>
              <a:t> pop.pcpop.com </a:t>
            </a:r>
            <a:r>
              <a:rPr lang="zh-CN" altLang="en-US" dirty="0" smtClean="0"/>
              <a:t>除了显示路由外，还提供</a:t>
            </a:r>
            <a:r>
              <a:rPr lang="en-US" altLang="zh-CN" dirty="0" smtClean="0"/>
              <a:t>325S</a:t>
            </a:r>
            <a:r>
              <a:rPr lang="zh-CN" altLang="en-US" dirty="0" smtClean="0"/>
              <a:t>的分析，计算丢失包的％ </a:t>
            </a:r>
          </a:p>
          <a:p>
            <a:pPr eaLnBrk="1" hangingPunct="1"/>
            <a:r>
              <a:rPr lang="en-US" altLang="zh-CN" dirty="0" smtClean="0"/>
              <a:t>route add</a:t>
            </a:r>
          </a:p>
          <a:p>
            <a:pPr eaLnBrk="1" hangingPunct="1"/>
            <a:r>
              <a:rPr lang="en-US" altLang="zh-CN" dirty="0" smtClean="0"/>
              <a:t>route print</a:t>
            </a:r>
          </a:p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695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基本组网方式</a:t>
            </a:r>
            <a:endParaRPr lang="zh-CN" altLang="zh-CN" dirty="0" smtClean="0"/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37438" y="2017714"/>
            <a:ext cx="3041650" cy="9286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000"/>
              <a:t>计算机配置</a:t>
            </a:r>
            <a:r>
              <a:rPr lang="en-US" altLang="zh-CN" sz="2000"/>
              <a:t>192.168.1.101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/>
              <a:t>IE</a:t>
            </a:r>
            <a:r>
              <a:rPr lang="zh-CN" altLang="en-US" sz="2000"/>
              <a:t>中输入</a:t>
            </a:r>
            <a:r>
              <a:rPr lang="en-US" altLang="zh-CN" sz="2000"/>
              <a:t>192.168.1.1</a:t>
            </a:r>
          </a:p>
        </p:txBody>
      </p:sp>
      <p:graphicFrame>
        <p:nvGraphicFramePr>
          <p:cNvPr id="7680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56809"/>
              </p:ext>
            </p:extLst>
          </p:nvPr>
        </p:nvGraphicFramePr>
        <p:xfrm>
          <a:off x="2890204" y="1401382"/>
          <a:ext cx="3756025" cy="508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Visio" r:id="rId3" imgW="4987606" imgH="6751848" progId="Visio.Drawing.11">
                  <p:embed/>
                </p:oleObj>
              </mc:Choice>
              <mc:Fallback>
                <p:oleObj name="Visio" r:id="rId3" imgW="4987606" imgH="6751848" progId="Visio.Drawing.11">
                  <p:embed/>
                  <p:pic>
                    <p:nvPicPr>
                      <p:cNvPr id="7680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204" y="1401382"/>
                        <a:ext cx="3756025" cy="508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6" name="Text Box 5"/>
          <p:cNvSpPr txBox="1">
            <a:spLocks noChangeArrowheads="1"/>
          </p:cNvSpPr>
          <p:nvPr/>
        </p:nvSpPr>
        <p:spPr bwMode="auto">
          <a:xfrm>
            <a:off x="1642428" y="4425570"/>
            <a:ext cx="172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Web Server</a:t>
            </a:r>
          </a:p>
        </p:txBody>
      </p:sp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499" y="3294888"/>
            <a:ext cx="396081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831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基本组网方式</a:t>
            </a:r>
            <a:endParaRPr lang="zh-CN" altLang="zh-CN" dirty="0" smtClean="0"/>
          </a:p>
        </p:txBody>
      </p:sp>
      <p:graphicFrame>
        <p:nvGraphicFramePr>
          <p:cNvPr id="141315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403155"/>
              </p:ext>
            </p:extLst>
          </p:nvPr>
        </p:nvGraphicFramePr>
        <p:xfrm>
          <a:off x="3939668" y="1206310"/>
          <a:ext cx="3859213" cy="508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3" imgW="4987606" imgH="6572027" progId="Visio.Drawing.11">
                  <p:embed/>
                </p:oleObj>
              </mc:Choice>
              <mc:Fallback>
                <p:oleObj name="Visio" r:id="rId3" imgW="4987606" imgH="6572027" progId="Visio.Drawing.11">
                  <p:embed/>
                  <p:pic>
                    <p:nvPicPr>
                      <p:cNvPr id="1413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668" y="1206310"/>
                        <a:ext cx="3859213" cy="508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44" name="Text Box 4"/>
          <p:cNvSpPr txBox="1">
            <a:spLocks noChangeArrowheads="1"/>
          </p:cNvSpPr>
          <p:nvPr/>
        </p:nvSpPr>
        <p:spPr bwMode="auto">
          <a:xfrm>
            <a:off x="6243130" y="3222436"/>
            <a:ext cx="29972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ahoma" panose="020B0604030504040204" pitchFamily="34" charset="0"/>
              </a:rPr>
              <a:t>IP</a:t>
            </a:r>
            <a:r>
              <a:rPr lang="zh-CN" altLang="en-US" sz="1800" dirty="0">
                <a:latin typeface="Tahoma" panose="020B0604030504040204" pitchFamily="34" charset="0"/>
              </a:rPr>
              <a:t>地址：</a:t>
            </a:r>
            <a:r>
              <a:rPr lang="en-US" altLang="zh-CN" sz="1800" dirty="0">
                <a:latin typeface="Tahoma" panose="020B0604030504040204" pitchFamily="34" charset="0"/>
              </a:rPr>
              <a:t>59.64.154.217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ahoma" panose="020B0604030504040204" pitchFamily="34" charset="0"/>
              </a:rPr>
              <a:t>子网掩码：</a:t>
            </a:r>
            <a:r>
              <a:rPr lang="en-US" altLang="zh-CN" sz="1800" dirty="0">
                <a:latin typeface="Tahoma" panose="020B0604030504040204" pitchFamily="34" charset="0"/>
              </a:rPr>
              <a:t>255.255.255.0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latin typeface="Tahoma" panose="020B0604030504040204" pitchFamily="34" charset="0"/>
              </a:rPr>
              <a:t>DNS</a:t>
            </a:r>
            <a:r>
              <a:rPr lang="zh-CN" altLang="en-US" sz="1800" dirty="0">
                <a:latin typeface="Tahoma" panose="020B0604030504040204" pitchFamily="34" charset="0"/>
              </a:rPr>
              <a:t>服务器：</a:t>
            </a:r>
            <a:r>
              <a:rPr lang="en-US" altLang="zh-CN" sz="1800" dirty="0">
                <a:latin typeface="Tahoma" panose="020B0604030504040204" pitchFamily="34" charset="0"/>
              </a:rPr>
              <a:t>202.112.10.38</a:t>
            </a:r>
          </a:p>
        </p:txBody>
      </p:sp>
      <p:sp>
        <p:nvSpPr>
          <p:cNvPr id="240645" name="Text Box 5"/>
          <p:cNvSpPr txBox="1">
            <a:spLocks noChangeArrowheads="1"/>
          </p:cNvSpPr>
          <p:nvPr/>
        </p:nvSpPr>
        <p:spPr bwMode="auto">
          <a:xfrm>
            <a:off x="2210881" y="3941572"/>
            <a:ext cx="2790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IP</a:t>
            </a:r>
            <a:r>
              <a:rPr lang="zh-CN" altLang="en-US" sz="1800">
                <a:latin typeface="Tahoma" panose="020B0604030504040204" pitchFamily="34" charset="0"/>
              </a:rPr>
              <a:t>地址：</a:t>
            </a:r>
            <a:r>
              <a:rPr lang="en-US" altLang="zh-CN" sz="1800">
                <a:latin typeface="Tahoma" panose="020B0604030504040204" pitchFamily="34" charset="0"/>
              </a:rPr>
              <a:t>192.168.1.1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子网掩码：</a:t>
            </a:r>
            <a:r>
              <a:rPr lang="en-US" altLang="zh-CN" sz="1800">
                <a:latin typeface="Tahoma" panose="020B0604030504040204" pitchFamily="34" charset="0"/>
              </a:rPr>
              <a:t>255.255.255.0</a:t>
            </a:r>
          </a:p>
        </p:txBody>
      </p:sp>
      <p:sp>
        <p:nvSpPr>
          <p:cNvPr id="240646" name="Text Box 6"/>
          <p:cNvSpPr txBox="1">
            <a:spLocks noChangeArrowheads="1"/>
          </p:cNvSpPr>
          <p:nvPr/>
        </p:nvSpPr>
        <p:spPr bwMode="auto">
          <a:xfrm>
            <a:off x="1634617" y="5100448"/>
            <a:ext cx="2997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IP</a:t>
            </a:r>
            <a:r>
              <a:rPr lang="zh-CN" altLang="en-US" sz="1800">
                <a:latin typeface="Tahoma" panose="020B0604030504040204" pitchFamily="34" charset="0"/>
              </a:rPr>
              <a:t>地址：</a:t>
            </a:r>
            <a:r>
              <a:rPr lang="en-US" altLang="zh-CN" sz="1800">
                <a:latin typeface="Tahoma" panose="020B0604030504040204" pitchFamily="34" charset="0"/>
              </a:rPr>
              <a:t>192.168.1.2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网关：</a:t>
            </a:r>
            <a:r>
              <a:rPr lang="en-US" altLang="zh-CN" sz="1800">
                <a:latin typeface="Tahoma" panose="020B0604030504040204" pitchFamily="34" charset="0"/>
              </a:rPr>
              <a:t>192.168.1.1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子网掩码：</a:t>
            </a:r>
            <a:r>
              <a:rPr lang="en-US" altLang="zh-CN" sz="1800">
                <a:latin typeface="Tahoma" panose="020B0604030504040204" pitchFamily="34" charset="0"/>
              </a:rPr>
              <a:t>255.255.255.0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DNS</a:t>
            </a:r>
            <a:r>
              <a:rPr lang="zh-CN" altLang="en-US" sz="1800">
                <a:latin typeface="Tahoma" panose="020B0604030504040204" pitchFamily="34" charset="0"/>
              </a:rPr>
              <a:t>服务器：</a:t>
            </a:r>
            <a:r>
              <a:rPr lang="en-US" altLang="zh-CN" sz="1800">
                <a:latin typeface="Tahoma" panose="020B0604030504040204" pitchFamily="34" charset="0"/>
              </a:rPr>
              <a:t>202.112.10.38</a:t>
            </a:r>
          </a:p>
        </p:txBody>
      </p:sp>
      <p:sp>
        <p:nvSpPr>
          <p:cNvPr id="240647" name="Text Box 7"/>
          <p:cNvSpPr txBox="1">
            <a:spLocks noChangeArrowheads="1"/>
          </p:cNvSpPr>
          <p:nvPr/>
        </p:nvSpPr>
        <p:spPr bwMode="auto">
          <a:xfrm>
            <a:off x="7324217" y="5100448"/>
            <a:ext cx="2997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IP</a:t>
            </a:r>
            <a:r>
              <a:rPr lang="zh-CN" altLang="en-US" sz="1800">
                <a:latin typeface="Tahoma" panose="020B0604030504040204" pitchFamily="34" charset="0"/>
              </a:rPr>
              <a:t>地址：</a:t>
            </a:r>
            <a:r>
              <a:rPr lang="en-US" altLang="zh-CN" sz="1800">
                <a:latin typeface="Tahoma" panose="020B0604030504040204" pitchFamily="34" charset="0"/>
              </a:rPr>
              <a:t>192.168.1.3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网关：</a:t>
            </a:r>
            <a:r>
              <a:rPr lang="en-US" altLang="zh-CN" sz="1800">
                <a:latin typeface="Tahoma" panose="020B0604030504040204" pitchFamily="34" charset="0"/>
              </a:rPr>
              <a:t>192.168.1.1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子网掩码：</a:t>
            </a:r>
            <a:r>
              <a:rPr lang="en-US" altLang="zh-CN" sz="1800">
                <a:latin typeface="Tahoma" panose="020B0604030504040204" pitchFamily="34" charset="0"/>
              </a:rPr>
              <a:t>255.255.255.0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DNS</a:t>
            </a:r>
            <a:r>
              <a:rPr lang="zh-CN" altLang="en-US" sz="1800">
                <a:latin typeface="Tahoma" panose="020B0604030504040204" pitchFamily="34" charset="0"/>
              </a:rPr>
              <a:t>服务器：</a:t>
            </a:r>
            <a:r>
              <a:rPr lang="en-US" altLang="zh-CN" sz="1800">
                <a:latin typeface="Tahoma" panose="020B0604030504040204" pitchFamily="34" charset="0"/>
              </a:rPr>
              <a:t>202.112.10.38</a:t>
            </a:r>
          </a:p>
        </p:txBody>
      </p:sp>
    </p:spTree>
    <p:extLst>
      <p:ext uri="{BB962C8B-B14F-4D97-AF65-F5344CB8AC3E}">
        <p14:creationId xmlns:p14="http://schemas.microsoft.com/office/powerpoint/2010/main" val="32495056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4" grpId="0"/>
      <p:bldP spid="240645" grpId="0"/>
      <p:bldP spid="240646" grpId="0"/>
      <p:bldP spid="2406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基本组网方式</a:t>
            </a:r>
            <a:endParaRPr lang="zh-CN" altLang="zh-CN" dirty="0" smtClean="0"/>
          </a:p>
        </p:txBody>
      </p:sp>
      <p:graphicFrame>
        <p:nvGraphicFramePr>
          <p:cNvPr id="14233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289622"/>
              </p:ext>
            </p:extLst>
          </p:nvPr>
        </p:nvGraphicFramePr>
        <p:xfrm>
          <a:off x="3902342" y="1203770"/>
          <a:ext cx="367030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Visio" r:id="rId3" imgW="5271581" imgH="7026485" progId="Visio.Drawing.11">
                  <p:embed/>
                </p:oleObj>
              </mc:Choice>
              <mc:Fallback>
                <p:oleObj name="Visio" r:id="rId3" imgW="5271581" imgH="7026485" progId="Visio.Drawing.11">
                  <p:embed/>
                  <p:pic>
                    <p:nvPicPr>
                      <p:cNvPr id="14233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342" y="1203770"/>
                        <a:ext cx="3670300" cy="530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671" name="Text Box 7"/>
          <p:cNvSpPr txBox="1">
            <a:spLocks noChangeArrowheads="1"/>
          </p:cNvSpPr>
          <p:nvPr/>
        </p:nvSpPr>
        <p:spPr bwMode="auto">
          <a:xfrm>
            <a:off x="1646506" y="4985196"/>
            <a:ext cx="309251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Tahoma" panose="020B0604030504040204" pitchFamily="34" charset="0"/>
                <a:ea typeface="楷体_GB2312" pitchFamily="49" charset="-122"/>
              </a:rPr>
              <a:t>IP</a:t>
            </a:r>
            <a:r>
              <a:rPr lang="zh-CN" altLang="en-US" sz="2000" dirty="0">
                <a:latin typeface="Tahoma" panose="020B0604030504040204" pitchFamily="34" charset="0"/>
                <a:ea typeface="楷体_GB2312" pitchFamily="49" charset="-122"/>
              </a:rPr>
              <a:t>地址：</a:t>
            </a:r>
            <a:r>
              <a:rPr lang="en-US" altLang="zh-CN" sz="2000" dirty="0">
                <a:latin typeface="Tahoma" panose="020B0604030504040204" pitchFamily="34" charset="0"/>
                <a:ea typeface="楷体_GB2312" pitchFamily="49" charset="-122"/>
              </a:rPr>
              <a:t>10.1.0.2</a:t>
            </a:r>
          </a:p>
          <a:p>
            <a:pPr eaLnBrk="1" hangingPunct="1"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ahoma" panose="020B0604030504040204" pitchFamily="34" charset="0"/>
                <a:ea typeface="楷体_GB2312" pitchFamily="49" charset="-122"/>
              </a:rPr>
              <a:t>网关：</a:t>
            </a:r>
            <a:r>
              <a:rPr lang="en-US" altLang="zh-CN" sz="2000" dirty="0">
                <a:latin typeface="Tahoma" panose="020B0604030504040204" pitchFamily="34" charset="0"/>
                <a:ea typeface="楷体_GB2312" pitchFamily="49" charset="-122"/>
              </a:rPr>
              <a:t>10.1.0.1</a:t>
            </a:r>
          </a:p>
          <a:p>
            <a:pPr eaLnBrk="1" hangingPunct="1">
              <a:buSzPct val="8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ahoma" panose="020B0604030504040204" pitchFamily="34" charset="0"/>
                <a:ea typeface="楷体_GB2312" pitchFamily="49" charset="-122"/>
              </a:rPr>
              <a:t>子网掩码：</a:t>
            </a:r>
            <a:r>
              <a:rPr lang="en-US" altLang="zh-CN" sz="2000" dirty="0">
                <a:latin typeface="Tahoma" panose="020B0604030504040204" pitchFamily="34" charset="0"/>
                <a:ea typeface="楷体_GB2312" pitchFamily="49" charset="-122"/>
              </a:rPr>
              <a:t>255.255.255.0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950468" y="4875658"/>
            <a:ext cx="309251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Tahoma" panose="020B0604030504040204" pitchFamily="34" charset="0"/>
                <a:ea typeface="楷体_GB2312" pitchFamily="49" charset="-122"/>
              </a:rPr>
              <a:t>IP</a:t>
            </a:r>
            <a:r>
              <a:rPr lang="zh-CN" altLang="en-US" sz="2000">
                <a:latin typeface="Tahoma" panose="020B0604030504040204" pitchFamily="34" charset="0"/>
                <a:ea typeface="楷体_GB2312" pitchFamily="49" charset="-122"/>
              </a:rPr>
              <a:t>地址：</a:t>
            </a:r>
            <a:r>
              <a:rPr lang="en-US" altLang="zh-CN" sz="2000">
                <a:latin typeface="Tahoma" panose="020B0604030504040204" pitchFamily="34" charset="0"/>
                <a:ea typeface="楷体_GB2312" pitchFamily="49" charset="-122"/>
              </a:rPr>
              <a:t>10.1.0.3</a:t>
            </a:r>
          </a:p>
          <a:p>
            <a:pPr eaLnBrk="1" hangingPunct="1"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Tahoma" panose="020B0604030504040204" pitchFamily="34" charset="0"/>
                <a:ea typeface="楷体_GB2312" pitchFamily="49" charset="-122"/>
              </a:rPr>
              <a:t>网关：</a:t>
            </a:r>
            <a:r>
              <a:rPr lang="en-US" altLang="zh-CN" sz="2000">
                <a:latin typeface="Tahoma" panose="020B0604030504040204" pitchFamily="34" charset="0"/>
                <a:ea typeface="楷体_GB2312" pitchFamily="49" charset="-122"/>
              </a:rPr>
              <a:t>10.1.0.1</a:t>
            </a:r>
          </a:p>
          <a:p>
            <a:pPr eaLnBrk="1" hangingPunct="1"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Tahoma" panose="020B0604030504040204" pitchFamily="34" charset="0"/>
                <a:ea typeface="楷体_GB2312" pitchFamily="49" charset="-122"/>
              </a:rPr>
              <a:t>子网掩码：</a:t>
            </a:r>
            <a:r>
              <a:rPr lang="en-US" altLang="zh-CN" sz="2000">
                <a:latin typeface="Tahoma" panose="020B0604030504040204" pitchFamily="34" charset="0"/>
                <a:ea typeface="楷体_GB2312" pitchFamily="49" charset="-122"/>
              </a:rPr>
              <a:t>255.255.255.0</a:t>
            </a:r>
          </a:p>
        </p:txBody>
      </p:sp>
    </p:spTree>
    <p:extLst>
      <p:ext uri="{BB962C8B-B14F-4D97-AF65-F5344CB8AC3E}">
        <p14:creationId xmlns:p14="http://schemas.microsoft.com/office/powerpoint/2010/main" val="18417066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1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1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71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万物互联</a:t>
            </a:r>
          </a:p>
        </p:txBody>
      </p:sp>
      <p:pic>
        <p:nvPicPr>
          <p:cNvPr id="1638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343026"/>
            <a:ext cx="8757050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17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互联网</a:t>
            </a:r>
            <a:endParaRPr lang="zh-CN" altLang="zh-CN" dirty="0" smtClean="0"/>
          </a:p>
        </p:txBody>
      </p:sp>
      <p:pic>
        <p:nvPicPr>
          <p:cNvPr id="11267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70" y="1419142"/>
            <a:ext cx="2544763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45" y="1419142"/>
            <a:ext cx="3711701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68" y="4106779"/>
            <a:ext cx="7054977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6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</a:t>
            </a:r>
            <a:r>
              <a:rPr lang="en-US" altLang="zh-CN" dirty="0" smtClean="0"/>
              <a:t>+Internet</a:t>
            </a:r>
            <a:endParaRPr lang="zh-CN" altLang="en-US" dirty="0" smtClean="0"/>
          </a:p>
        </p:txBody>
      </p:sp>
      <p:pic>
        <p:nvPicPr>
          <p:cNvPr id="13315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1700" y="1427064"/>
            <a:ext cx="6858000" cy="2835275"/>
          </a:xfrm>
        </p:spPr>
      </p:pic>
      <p:pic>
        <p:nvPicPr>
          <p:cNvPr id="13316" name="Picture 2" descr="http://www.openpcba.com/upload/cat_upload/20190415/3dc9bc2b2490ab936ad0419e5f56007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458871"/>
            <a:ext cx="7086600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 idx="4294967295"/>
          </p:nvPr>
        </p:nvSpPr>
        <p:spPr>
          <a:xfrm>
            <a:off x="409574" y="260350"/>
            <a:ext cx="10106025" cy="77787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GPU</a:t>
            </a:r>
            <a:r>
              <a:rPr lang="zh-CN" altLang="en-US" sz="32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集群</a:t>
            </a:r>
          </a:p>
        </p:txBody>
      </p:sp>
      <p:sp>
        <p:nvSpPr>
          <p:cNvPr id="12293" name="矩形 4"/>
          <p:cNvSpPr>
            <a:spLocks noChangeArrowheads="1"/>
          </p:cNvSpPr>
          <p:nvPr/>
        </p:nvSpPr>
        <p:spPr bwMode="auto">
          <a:xfrm>
            <a:off x="904875" y="6033660"/>
            <a:ext cx="2905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err="1">
                <a:solidFill>
                  <a:srgbClr val="222222"/>
                </a:solidFill>
                <a:latin typeface="Arial" panose="020B0604020202020204" pitchFamily="34" charset="0"/>
              </a:rPr>
              <a:t>NVLink</a:t>
            </a:r>
            <a:r>
              <a:rPr lang="zh-CN" alt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高速互连总线的带宽从</a:t>
            </a:r>
            <a:r>
              <a:rPr lang="en-US" altLang="zh-CN" sz="1400" b="1" dirty="0">
                <a:solidFill>
                  <a:srgbClr val="222222"/>
                </a:solidFill>
                <a:latin typeface="Arial" panose="020B0604020202020204" pitchFamily="34" charset="0"/>
              </a:rPr>
              <a:t>600GB/s</a:t>
            </a:r>
            <a:r>
              <a:rPr lang="zh-CN" alt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降低到</a:t>
            </a:r>
            <a:r>
              <a:rPr lang="en-US" altLang="zh-CN" sz="1400" b="1" dirty="0">
                <a:solidFill>
                  <a:srgbClr val="222222"/>
                </a:solidFill>
                <a:latin typeface="Arial" panose="020B0604020202020204" pitchFamily="34" charset="0"/>
              </a:rPr>
              <a:t>400GB/s</a:t>
            </a:r>
            <a:endParaRPr lang="zh-CN" altLang="en-US" sz="1400" dirty="0"/>
          </a:p>
        </p:txBody>
      </p:sp>
      <p:pic>
        <p:nvPicPr>
          <p:cNvPr id="12294" name="Picture 4" descr="https://img2.baidu.com/it/u=3258200330,2222498527&amp;fm=253&amp;fmt=auto&amp;app=138&amp;f=JPEG?w=500&amp;h=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41" y="1421472"/>
            <a:ext cx="2812934" cy="253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58" y="1247321"/>
            <a:ext cx="6291991" cy="2706822"/>
          </a:xfrm>
          <a:prstGeom prst="rect">
            <a:avLst/>
          </a:prstGeom>
        </p:spPr>
      </p:pic>
      <p:pic>
        <p:nvPicPr>
          <p:cNvPr id="17412" name="Picture 4" descr="图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059" y="4067175"/>
            <a:ext cx="6368190" cy="236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42" y="3857625"/>
            <a:ext cx="2690470" cy="21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34A90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5212</TotalTime>
  <Words>1422</Words>
  <Application>Microsoft Office PowerPoint</Application>
  <PresentationFormat>宽屏</PresentationFormat>
  <Paragraphs>283</Paragraphs>
  <Slides>56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76" baseType="lpstr">
      <vt:lpstr>Frutiger 55 Roman</vt:lpstr>
      <vt:lpstr>等线</vt:lpstr>
      <vt:lpstr>等线 Light</vt:lpstr>
      <vt:lpstr>黑体</vt:lpstr>
      <vt:lpstr>华文楷体</vt:lpstr>
      <vt:lpstr>华文行楷</vt:lpstr>
      <vt:lpstr>楷体_GB2312</vt:lpstr>
      <vt:lpstr>隶书</vt:lpstr>
      <vt:lpstr>宋体</vt:lpstr>
      <vt:lpstr>Arial</vt:lpstr>
      <vt:lpstr>Franklin Gothic Book</vt:lpstr>
      <vt:lpstr>Franklin Gothic Medium</vt:lpstr>
      <vt:lpstr>HYRunYuan-45W ExtraLight</vt:lpstr>
      <vt:lpstr>Tahoma</vt:lpstr>
      <vt:lpstr>Times New Roman</vt:lpstr>
      <vt:lpstr>Verdana</vt:lpstr>
      <vt:lpstr>Wingdings</vt:lpstr>
      <vt:lpstr>自定义设计方案</vt:lpstr>
      <vt:lpstr>Visio</vt:lpstr>
      <vt:lpstr>Microsoft Visio 2000/2002 Drawing</vt:lpstr>
      <vt:lpstr>计算机网络技术实践</vt:lpstr>
      <vt:lpstr>联系方式</vt:lpstr>
      <vt:lpstr>意义？</vt:lpstr>
      <vt:lpstr>互联网时代</vt:lpstr>
      <vt:lpstr>智能社会</vt:lpstr>
      <vt:lpstr>万物互联</vt:lpstr>
      <vt:lpstr>互联网</vt:lpstr>
      <vt:lpstr>大数据+Internet</vt:lpstr>
      <vt:lpstr>GPU集群</vt:lpstr>
      <vt:lpstr>即时通信</vt:lpstr>
      <vt:lpstr>意义？</vt:lpstr>
      <vt:lpstr>目标</vt:lpstr>
      <vt:lpstr>网络技术</vt:lpstr>
      <vt:lpstr>OSI模型</vt:lpstr>
      <vt:lpstr>交换机图例</vt:lpstr>
      <vt:lpstr>网络设备硬件体系结构</vt:lpstr>
      <vt:lpstr>网络设备软件体系结构</vt:lpstr>
      <vt:lpstr>局域网</vt:lpstr>
      <vt:lpstr>常见路由器</vt:lpstr>
      <vt:lpstr>常见路由器</vt:lpstr>
      <vt:lpstr>三级结构的因特网</vt:lpstr>
      <vt:lpstr>PowerPoint 演示文稿</vt:lpstr>
      <vt:lpstr>实用网络技术</vt:lpstr>
      <vt:lpstr>网络上的多媒体通信</vt:lpstr>
      <vt:lpstr>实验环境</vt:lpstr>
      <vt:lpstr>几个网络名词</vt:lpstr>
      <vt:lpstr>课程简介</vt:lpstr>
      <vt:lpstr>相关课程</vt:lpstr>
      <vt:lpstr>课程内容</vt:lpstr>
      <vt:lpstr>第一章：计算机网络基础回顾</vt:lpstr>
      <vt:lpstr>OSI模型</vt:lpstr>
      <vt:lpstr>TCP/IP层次结构</vt:lpstr>
      <vt:lpstr>第二章：网络设备基础</vt:lpstr>
      <vt:lpstr>铜缆或铜线连接到以太网的示意图 </vt:lpstr>
      <vt:lpstr>网线制作</vt:lpstr>
      <vt:lpstr>网卡 </vt:lpstr>
      <vt:lpstr>集线器图例</vt:lpstr>
      <vt:lpstr>交换机图例</vt:lpstr>
      <vt:lpstr>常见路由器</vt:lpstr>
      <vt:lpstr>第三章：路由器的配置</vt:lpstr>
      <vt:lpstr>第四章：交换机的配置</vt:lpstr>
      <vt:lpstr>第五章：网络协议开发和分析</vt:lpstr>
      <vt:lpstr>抓包软件</vt:lpstr>
      <vt:lpstr>第六章：实例网络设计、搭建和配置</vt:lpstr>
      <vt:lpstr>授课形式</vt:lpstr>
      <vt:lpstr>实验安排</vt:lpstr>
      <vt:lpstr>教材</vt:lpstr>
      <vt:lpstr>考试方式</vt:lpstr>
      <vt:lpstr>PowerPoint 演示文稿</vt:lpstr>
      <vt:lpstr>PC上的网络相关命令</vt:lpstr>
      <vt:lpstr>PC上的网络相关命令</vt:lpstr>
      <vt:lpstr>PC上的网络相关命令</vt:lpstr>
      <vt:lpstr>PC上的网络相关命令</vt:lpstr>
      <vt:lpstr>基本组网方式</vt:lpstr>
      <vt:lpstr>基本组网方式</vt:lpstr>
      <vt:lpstr>基本组网方式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 据 结 构</dc:title>
  <dc:creator>zhhy_bupt@tom.com</dc:creator>
  <cp:lastModifiedBy>zhhy_bupt@tom.com</cp:lastModifiedBy>
  <cp:revision>111</cp:revision>
  <dcterms:created xsi:type="dcterms:W3CDTF">2020-11-16T06:52:06Z</dcterms:created>
  <dcterms:modified xsi:type="dcterms:W3CDTF">2024-09-24T13:47:00Z</dcterms:modified>
</cp:coreProperties>
</file>